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8"/>
  </p:notesMasterIdLst>
  <p:handoutMasterIdLst>
    <p:handoutMasterId r:id="rId29"/>
  </p:handoutMasterIdLst>
  <p:sldIdLst>
    <p:sldId id="264" r:id="rId2"/>
    <p:sldId id="287" r:id="rId3"/>
    <p:sldId id="379" r:id="rId4"/>
    <p:sldId id="310" r:id="rId5"/>
    <p:sldId id="338" r:id="rId6"/>
    <p:sldId id="380" r:id="rId7"/>
    <p:sldId id="342" r:id="rId8"/>
    <p:sldId id="311" r:id="rId9"/>
    <p:sldId id="344" r:id="rId10"/>
    <p:sldId id="345" r:id="rId11"/>
    <p:sldId id="347" r:id="rId12"/>
    <p:sldId id="356" r:id="rId13"/>
    <p:sldId id="319" r:id="rId14"/>
    <p:sldId id="355" r:id="rId15"/>
    <p:sldId id="375" r:id="rId16"/>
    <p:sldId id="359" r:id="rId17"/>
    <p:sldId id="360" r:id="rId18"/>
    <p:sldId id="361" r:id="rId19"/>
    <p:sldId id="362" r:id="rId20"/>
    <p:sldId id="365" r:id="rId21"/>
    <p:sldId id="366" r:id="rId22"/>
    <p:sldId id="367" r:id="rId23"/>
    <p:sldId id="368" r:id="rId24"/>
    <p:sldId id="369" r:id="rId25"/>
    <p:sldId id="371" r:id="rId26"/>
    <p:sldId id="3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Tech" initials="Abri" lastIdx="1" clrIdx="0">
    <p:extLst>
      <p:ext uri="{19B8F6BF-5375-455C-9EA6-DF929625EA0E}">
        <p15:presenceInfo xmlns:p15="http://schemas.microsoft.com/office/powerpoint/2012/main" userId="DTe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E8EFF8"/>
    <a:srgbClr val="DE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61795" autoAdjust="0"/>
  </p:normalViewPr>
  <p:slideViewPr>
    <p:cSldViewPr snapToGrid="0">
      <p:cViewPr varScale="1">
        <p:scale>
          <a:sx n="54" d="100"/>
          <a:sy n="54" d="100"/>
        </p:scale>
        <p:origin x="677" y="53"/>
      </p:cViewPr>
      <p:guideLst/>
    </p:cSldViewPr>
  </p:slideViewPr>
  <p:notesTextViewPr>
    <p:cViewPr>
      <p:scale>
        <a:sx n="1" d="1"/>
        <a:sy n="1" d="1"/>
      </p:scale>
      <p:origin x="0" y="0"/>
    </p:cViewPr>
  </p:notesTextViewPr>
  <p:sorterViewPr>
    <p:cViewPr>
      <p:scale>
        <a:sx n="100" d="100"/>
        <a:sy n="100" d="100"/>
      </p:scale>
      <p:origin x="0" y="-3476"/>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EF986-AAF7-4E33-B60C-CB29EC578189}" type="datetimeFigureOut">
              <a:rPr lang="fr-FR" smtClean="0"/>
              <a:t>10/04/2019</a:t>
            </a:fld>
            <a:endParaRPr lang="fr-F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87CC0C-7BEF-4BC8-85A6-4046EDB4E849}" type="slidenum">
              <a:rPr lang="fr-FR" smtClean="0"/>
              <a:t>‹#›</a:t>
            </a:fld>
            <a:endParaRPr lang="fr-FR"/>
          </a:p>
        </p:txBody>
      </p:sp>
    </p:spTree>
    <p:extLst>
      <p:ext uri="{BB962C8B-B14F-4D97-AF65-F5344CB8AC3E}">
        <p14:creationId xmlns:p14="http://schemas.microsoft.com/office/powerpoint/2010/main" val="1584496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9B22A-55EC-4A68-A1AE-1A1AE03C8C30}" type="datetimeFigureOut">
              <a:rPr lang="en-US" smtClean="0"/>
              <a:t>4/10/2019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4B252-8EFF-4387-B930-F07556521AEC}" type="slidenum">
              <a:rPr lang="en-US" smtClean="0"/>
              <a:t>‹#›</a:t>
            </a:fld>
            <a:endParaRPr lang="en-US"/>
          </a:p>
        </p:txBody>
      </p:sp>
    </p:spTree>
    <p:extLst>
      <p:ext uri="{BB962C8B-B14F-4D97-AF65-F5344CB8AC3E}">
        <p14:creationId xmlns:p14="http://schemas.microsoft.com/office/powerpoint/2010/main" val="81680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4B252-8EFF-4387-B930-F07556521AEC}" type="slidenum">
              <a:rPr lang="en-US" smtClean="0"/>
              <a:t>1</a:t>
            </a:fld>
            <a:endParaRPr lang="en-US"/>
          </a:p>
        </p:txBody>
      </p:sp>
    </p:spTree>
    <p:extLst>
      <p:ext uri="{BB962C8B-B14F-4D97-AF65-F5344CB8AC3E}">
        <p14:creationId xmlns:p14="http://schemas.microsoft.com/office/powerpoint/2010/main" val="1255083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4B252-8EFF-4387-B930-F07556521AEC}" type="slidenum">
              <a:rPr lang="en-US" smtClean="0"/>
              <a:t>26</a:t>
            </a:fld>
            <a:endParaRPr lang="en-US"/>
          </a:p>
        </p:txBody>
      </p:sp>
      <p:sp>
        <p:nvSpPr>
          <p:cNvPr id="5" name="Footer Placeholder 4"/>
          <p:cNvSpPr>
            <a:spLocks noGrp="1"/>
          </p:cNvSpPr>
          <p:nvPr>
            <p:ph type="ftr" sz="quarter" idx="11"/>
          </p:nvPr>
        </p:nvSpPr>
        <p:spPr/>
        <p:txBody>
          <a:bodyPr/>
          <a:lstStyle/>
          <a:p>
            <a:r>
              <a:rPr lang="en-US" smtClean="0"/>
              <a:t>World Hydrography Day Indonesia 2018</a:t>
            </a:r>
            <a:endParaRPr lang="en-US"/>
          </a:p>
        </p:txBody>
      </p:sp>
    </p:spTree>
    <p:extLst>
      <p:ext uri="{BB962C8B-B14F-4D97-AF65-F5344CB8AC3E}">
        <p14:creationId xmlns:p14="http://schemas.microsoft.com/office/powerpoint/2010/main" val="144619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C14B252-8EFF-4387-B930-F07556521AEC}" type="slidenum">
              <a:rPr lang="en-US" smtClean="0"/>
              <a:t>2</a:t>
            </a:fld>
            <a:endParaRPr lang="en-US"/>
          </a:p>
        </p:txBody>
      </p:sp>
    </p:spTree>
    <p:extLst>
      <p:ext uri="{BB962C8B-B14F-4D97-AF65-F5344CB8AC3E}">
        <p14:creationId xmlns:p14="http://schemas.microsoft.com/office/powerpoint/2010/main" val="413867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Three months before an ordinary session of the Assembly, the Secretary-General shall inform the Chair of the RHC of: a. the number of seats allocated to the RHC, and b. those Member States that are eligible for selection by the RHC. </a:t>
            </a:r>
          </a:p>
          <a:p>
            <a:endParaRPr lang="en-US"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5C14B252-8EFF-4387-B930-F07556521AEC}" type="slidenum">
              <a:rPr lang="en-US" smtClean="0"/>
              <a:t>3</a:t>
            </a:fld>
            <a:endParaRPr lang="en-US"/>
          </a:p>
        </p:txBody>
      </p:sp>
    </p:spTree>
    <p:extLst>
      <p:ext uri="{BB962C8B-B14F-4D97-AF65-F5344CB8AC3E}">
        <p14:creationId xmlns:p14="http://schemas.microsoft.com/office/powerpoint/2010/main" val="152279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S-100 Edition 4</a:t>
            </a:r>
            <a:r>
              <a:rPr lang="en-GB" baseline="0" dirty="0" smtClean="0"/>
              <a:t> - </a:t>
            </a:r>
            <a:r>
              <a:rPr lang="en-GB" dirty="0" smtClean="0"/>
              <a:t>Major Extensions include</a:t>
            </a:r>
          </a:p>
          <a:p>
            <a:r>
              <a:rPr lang="en-GB" dirty="0" smtClean="0"/>
              <a:t>• Online Communication Extension requested by IALA</a:t>
            </a:r>
          </a:p>
          <a:p>
            <a:r>
              <a:rPr lang="en-GB" dirty="0" smtClean="0"/>
              <a:t>• Scripting language support – requested by OEMs</a:t>
            </a:r>
          </a:p>
          <a:p>
            <a:r>
              <a:rPr lang="en-GB" dirty="0" smtClean="0"/>
              <a:t>• </a:t>
            </a:r>
            <a:r>
              <a:rPr lang="en-GB" dirty="0" err="1" smtClean="0"/>
              <a:t>Lua</a:t>
            </a:r>
            <a:r>
              <a:rPr lang="en-GB" dirty="0" smtClean="0"/>
              <a:t> Portrayal support – requested by OEMs</a:t>
            </a:r>
          </a:p>
          <a:p>
            <a:r>
              <a:rPr lang="en-GB" dirty="0" smtClean="0"/>
              <a:t>• Inclusion of </a:t>
            </a:r>
            <a:r>
              <a:rPr lang="en-GB" dirty="0" err="1" smtClean="0"/>
              <a:t>bSpline</a:t>
            </a:r>
            <a:r>
              <a:rPr lang="en-GB" dirty="0" smtClean="0"/>
              <a:t> Spatial – requested by WMO</a:t>
            </a:r>
          </a:p>
          <a:p>
            <a:r>
              <a:rPr lang="en-GB" dirty="0" smtClean="0"/>
              <a:t>• Data Protection</a:t>
            </a:r>
          </a:p>
          <a:p>
            <a:endParaRPr lang="en-GB" dirty="0" smtClean="0"/>
          </a:p>
          <a:p>
            <a:r>
              <a:rPr lang="en-GB" dirty="0" smtClean="0"/>
              <a:t>Port Call Messaging - A Port Call Message is a vector dataset containing all relevant information in a communication of port call information between ship and port, ship to ship, VTS or other shore authorities</a:t>
            </a:r>
            <a:endParaRPr lang="en-GB" dirty="0"/>
          </a:p>
        </p:txBody>
      </p:sp>
      <p:sp>
        <p:nvSpPr>
          <p:cNvPr id="4" name="Slide Number Placeholder 3"/>
          <p:cNvSpPr>
            <a:spLocks noGrp="1"/>
          </p:cNvSpPr>
          <p:nvPr>
            <p:ph type="sldNum" sz="quarter" idx="10"/>
          </p:nvPr>
        </p:nvSpPr>
        <p:spPr/>
        <p:txBody>
          <a:bodyPr/>
          <a:lstStyle/>
          <a:p>
            <a:fld id="{5C14B252-8EFF-4387-B930-F07556521AEC}" type="slidenum">
              <a:rPr lang="en-US" smtClean="0"/>
              <a:t>6</a:t>
            </a:fld>
            <a:endParaRPr lang="en-US"/>
          </a:p>
        </p:txBody>
      </p:sp>
    </p:spTree>
    <p:extLst>
      <p:ext uri="{BB962C8B-B14F-4D97-AF65-F5344CB8AC3E}">
        <p14:creationId xmlns:p14="http://schemas.microsoft.com/office/powerpoint/2010/main" val="154792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14B252-8EFF-4387-B930-F07556521AEC}" type="slidenum">
              <a:rPr lang="en-US" smtClean="0"/>
              <a:t>7</a:t>
            </a:fld>
            <a:endParaRPr lang="en-US"/>
          </a:p>
        </p:txBody>
      </p:sp>
    </p:spTree>
    <p:extLst>
      <p:ext uri="{BB962C8B-B14F-4D97-AF65-F5344CB8AC3E}">
        <p14:creationId xmlns:p14="http://schemas.microsoft.com/office/powerpoint/2010/main" val="36686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4B252-8EFF-4387-B930-F07556521AEC}" type="slidenum">
              <a:rPr lang="en-US" smtClean="0"/>
              <a:t>8</a:t>
            </a:fld>
            <a:endParaRPr lang="en-US"/>
          </a:p>
        </p:txBody>
      </p:sp>
    </p:spTree>
    <p:extLst>
      <p:ext uri="{BB962C8B-B14F-4D97-AF65-F5344CB8AC3E}">
        <p14:creationId xmlns:p14="http://schemas.microsoft.com/office/powerpoint/2010/main" val="231826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4B252-8EFF-4387-B930-F07556521AEC}" type="slidenum">
              <a:rPr lang="en-US" smtClean="0"/>
              <a:t>19</a:t>
            </a:fld>
            <a:endParaRPr lang="en-US"/>
          </a:p>
        </p:txBody>
      </p:sp>
    </p:spTree>
    <p:extLst>
      <p:ext uri="{BB962C8B-B14F-4D97-AF65-F5344CB8AC3E}">
        <p14:creationId xmlns:p14="http://schemas.microsoft.com/office/powerpoint/2010/main" val="2517490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4B252-8EFF-4387-B930-F07556521AEC}" type="slidenum">
              <a:rPr lang="en-US" smtClean="0"/>
              <a:t>23</a:t>
            </a:fld>
            <a:endParaRPr lang="en-US"/>
          </a:p>
        </p:txBody>
      </p:sp>
    </p:spTree>
    <p:extLst>
      <p:ext uri="{BB962C8B-B14F-4D97-AF65-F5344CB8AC3E}">
        <p14:creationId xmlns:p14="http://schemas.microsoft.com/office/powerpoint/2010/main" val="2377421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main activities scheduled for the IHO centenary celebrations, coordinated by the IHO Secretariat are as follows (CL 32/2017 refers):</a:t>
            </a:r>
          </a:p>
          <a:p>
            <a:r>
              <a:rPr lang="en-GB" dirty="0" smtClean="0"/>
              <a:t>- To hold an exhibition on "Historical Nautical Charts and Mediterranean" which will be displayed at the Monaco Yacht Club from 1 to 13 April 2019,</a:t>
            </a:r>
          </a:p>
          <a:p>
            <a:r>
              <a:rPr lang="en-GB" dirty="0" smtClean="0"/>
              <a:t>- To organize an international Symposium on “A Historical Approach for Measurements and Protection of Oceans and World Waters’’ is scheduled to be held at the Oceanographic Museum of Monaco from 20 to 21 June 2019 (in conjunction with the World Hydrography Day), Call for Papers of this Symposium has already been circulated.</a:t>
            </a:r>
          </a:p>
          <a:p>
            <a:r>
              <a:rPr lang="en-GB" dirty="0" smtClean="0"/>
              <a:t>- To highlight the centenary celebrations as part of the media and press-campaign associated the Council meetings in 2019 and 2021.</a:t>
            </a:r>
          </a:p>
          <a:p>
            <a:r>
              <a:rPr lang="en-GB" dirty="0" smtClean="0"/>
              <a:t>- To organize a half day special session on IHO-100 at the 2nd Session of the IHO Assembly(A-2) in April 2020.</a:t>
            </a:r>
          </a:p>
          <a:p>
            <a:r>
              <a:rPr lang="en-GB" dirty="0" smtClean="0"/>
              <a:t>- To prepare, publish and distribute an IHO Prestige Book on “100 Years of International Cooperation in Hydrography”.</a:t>
            </a:r>
          </a:p>
          <a:p>
            <a:r>
              <a:rPr lang="en-GB" dirty="0" smtClean="0"/>
              <a:t>The centenary events could also be linked with the United Nations Decade of Ocean Science for Sustainable Development (2021-2030) which has been coordinated by the IOC of UNESCO.</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5C14B252-8EFF-4387-B930-F07556521AEC}" type="slidenum">
              <a:rPr lang="en-US" smtClean="0"/>
              <a:t>24</a:t>
            </a:fld>
            <a:endParaRPr lang="en-US"/>
          </a:p>
        </p:txBody>
      </p:sp>
    </p:spTree>
    <p:extLst>
      <p:ext uri="{BB962C8B-B14F-4D97-AF65-F5344CB8AC3E}">
        <p14:creationId xmlns:p14="http://schemas.microsoft.com/office/powerpoint/2010/main" val="2649579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5000">
              <a:schemeClr val="accent2">
                <a:lumMod val="5000"/>
                <a:lumOff val="9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7" name="Rectangle 6"/>
          <p:cNvSpPr/>
          <p:nvPr userDrawn="1"/>
        </p:nvSpPr>
        <p:spPr>
          <a:xfrm>
            <a:off x="0" y="6040079"/>
            <a:ext cx="12192000" cy="83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4038600" y="6276122"/>
            <a:ext cx="4114800" cy="365125"/>
          </a:xfrm>
        </p:spPr>
        <p:txBody>
          <a:bodyPr/>
          <a:lstStyle/>
          <a:p>
            <a:r>
              <a:rPr lang="en-US" dirty="0" smtClean="0"/>
              <a:t>63rd Meeting of the Nordic Hydrographic Commission Steering Committee  (NHC SC) </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05028" y="6063120"/>
            <a:ext cx="602494" cy="791131"/>
          </a:xfrm>
          <a:prstGeom prst="rect">
            <a:avLst/>
          </a:prstGeom>
        </p:spPr>
      </p:pic>
      <p:sp>
        <p:nvSpPr>
          <p:cNvPr id="9" name="Footer Placeholder 8"/>
          <p:cNvSpPr txBox="1">
            <a:spLocks/>
          </p:cNvSpPr>
          <p:nvPr userDrawn="1"/>
        </p:nvSpPr>
        <p:spPr>
          <a:xfrm>
            <a:off x="250262" y="628034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solidFill>
                  <a:schemeClr val="tx1"/>
                </a:solidFill>
              </a:rPr>
              <a:t>International Hydrographic Organization</a:t>
            </a:r>
            <a:br>
              <a:rPr lang="de-DE" dirty="0" smtClean="0">
                <a:solidFill>
                  <a:schemeClr val="tx1"/>
                </a:solidFill>
              </a:rPr>
            </a:br>
            <a:r>
              <a:rPr lang="de-DE" i="1" dirty="0" smtClean="0">
                <a:solidFill>
                  <a:schemeClr val="tx1"/>
                </a:solidFill>
              </a:rPr>
              <a:t>Organisation Hydrographique Internationale</a:t>
            </a:r>
            <a:endParaRPr lang="en-US" i="1" dirty="0">
              <a:solidFill>
                <a:schemeClr val="tx1"/>
              </a:solidFill>
            </a:endParaRPr>
          </a:p>
        </p:txBody>
      </p:sp>
    </p:spTree>
    <p:extLst>
      <p:ext uri="{BB962C8B-B14F-4D97-AF65-F5344CB8AC3E}">
        <p14:creationId xmlns:p14="http://schemas.microsoft.com/office/powerpoint/2010/main" val="39923826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
        <p:nvSpPr>
          <p:cNvPr id="6" name="Slide Number Placeholder 5"/>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4276041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
        <p:nvSpPr>
          <p:cNvPr id="6" name="Slide Number Placeholder 5"/>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397412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75000">
              <a:schemeClr val="accent2">
                <a:lumMod val="5000"/>
                <a:lumOff val="9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9414"/>
            <a:ext cx="10515600" cy="540511"/>
          </a:xfrm>
        </p:spPr>
        <p:txBody>
          <a:bodyPr/>
          <a:lstStyle>
            <a:lvl1pPr>
              <a:defRPr>
                <a:solidFill>
                  <a:schemeClr val="bg2">
                    <a:lumMod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flipV="1">
            <a:off x="811992" y="893798"/>
            <a:ext cx="10568015" cy="5285"/>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040079"/>
            <a:ext cx="12192000" cy="83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p:cNvSpPr>
            <a:spLocks noGrp="1"/>
          </p:cNvSpPr>
          <p:nvPr>
            <p:ph type="ftr" sz="quarter" idx="11"/>
          </p:nvPr>
        </p:nvSpPr>
        <p:spPr>
          <a:xfrm>
            <a:off x="4038600" y="6276122"/>
            <a:ext cx="4114800" cy="365125"/>
          </a:xfrm>
        </p:spPr>
        <p:txBody>
          <a:bodyPr/>
          <a:lstStyle/>
          <a:p>
            <a:r>
              <a:rPr lang="en-US" dirty="0" smtClean="0"/>
              <a:t>63rd Meeting of the Nordic Hydrographic Commission Steering Committee  (NHC SC) </a:t>
            </a:r>
            <a:endParaRPr lang="en-US" dirty="0"/>
          </a:p>
        </p:txBody>
      </p:sp>
      <p:sp>
        <p:nvSpPr>
          <p:cNvPr id="11" name="Slide Number Placeholder 5"/>
          <p:cNvSpPr>
            <a:spLocks noGrp="1"/>
          </p:cNvSpPr>
          <p:nvPr>
            <p:ph type="sldNum" sz="quarter" idx="12"/>
          </p:nvPr>
        </p:nvSpPr>
        <p:spPr>
          <a:xfrm>
            <a:off x="8986777" y="6276121"/>
            <a:ext cx="2743200" cy="365125"/>
          </a:xfrm>
        </p:spPr>
        <p:txBody>
          <a:bodyPr/>
          <a:lstStyle/>
          <a:p>
            <a:fld id="{EC878826-814C-4FD2-96B3-D147818A5C89}" type="slidenum">
              <a:rPr lang="en-US" smtClean="0"/>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05028" y="6063120"/>
            <a:ext cx="602494" cy="791131"/>
          </a:xfrm>
          <a:prstGeom prst="rect">
            <a:avLst/>
          </a:prstGeom>
        </p:spPr>
      </p:pic>
      <p:sp>
        <p:nvSpPr>
          <p:cNvPr id="13" name="Footer Placeholder 8"/>
          <p:cNvSpPr txBox="1">
            <a:spLocks/>
          </p:cNvSpPr>
          <p:nvPr userDrawn="1"/>
        </p:nvSpPr>
        <p:spPr>
          <a:xfrm>
            <a:off x="250262" y="628034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solidFill>
                  <a:schemeClr val="tx1"/>
                </a:solidFill>
              </a:rPr>
              <a:t>International Hydrographic Organization</a:t>
            </a:r>
            <a:br>
              <a:rPr lang="de-DE" dirty="0" smtClean="0">
                <a:solidFill>
                  <a:schemeClr val="tx1"/>
                </a:solidFill>
              </a:rPr>
            </a:br>
            <a:r>
              <a:rPr lang="de-DE" i="1" dirty="0" smtClean="0">
                <a:solidFill>
                  <a:schemeClr val="tx1"/>
                </a:solidFill>
              </a:rPr>
              <a:t>Organisation Hydrographique Internationale</a:t>
            </a:r>
            <a:endParaRPr lang="en-US" i="1" dirty="0">
              <a:solidFill>
                <a:schemeClr val="tx1"/>
              </a:solidFill>
            </a:endParaRPr>
          </a:p>
        </p:txBody>
      </p:sp>
    </p:spTree>
    <p:extLst>
      <p:ext uri="{BB962C8B-B14F-4D97-AF65-F5344CB8AC3E}">
        <p14:creationId xmlns:p14="http://schemas.microsoft.com/office/powerpoint/2010/main" val="1363044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
        <p:nvSpPr>
          <p:cNvPr id="6" name="Slide Number Placeholder 5"/>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294272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
        <p:nvSpPr>
          <p:cNvPr id="7" name="Slide Number Placeholder 6"/>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79750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
        <p:nvSpPr>
          <p:cNvPr id="9" name="Slide Number Placeholder 8"/>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86334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
        <p:nvSpPr>
          <p:cNvPr id="5" name="Slide Number Placeholder 4"/>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1974029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
        <p:nvSpPr>
          <p:cNvPr id="4" name="Slide Number Placeholder 3"/>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16307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
        <p:nvSpPr>
          <p:cNvPr id="7" name="Slide Number Placeholder 6"/>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422343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
        <p:nvSpPr>
          <p:cNvPr id="7" name="Slide Number Placeholder 6"/>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924433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63rd Meeting of the Nordic Hydrographic Commission Steering Committee  (NHC SC)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78826-814C-4FD2-96B3-D147818A5C89}" type="slidenum">
              <a:rPr lang="en-US" smtClean="0"/>
              <a:t>‹#›</a:t>
            </a:fld>
            <a:endParaRPr lang="en-US"/>
          </a:p>
        </p:txBody>
      </p:sp>
    </p:spTree>
    <p:extLst>
      <p:ext uri="{BB962C8B-B14F-4D97-AF65-F5344CB8AC3E}">
        <p14:creationId xmlns:p14="http://schemas.microsoft.com/office/powerpoint/2010/main" val="25655961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3330" y="4470400"/>
            <a:ext cx="9885276" cy="2387600"/>
          </a:xfrm>
        </p:spPr>
        <p:txBody>
          <a:bodyPr>
            <a:normAutofit fontScale="90000"/>
          </a:bodyPr>
          <a:lstStyle/>
          <a:p>
            <a:pPr>
              <a:lnSpc>
                <a:spcPct val="80000"/>
              </a:lnSpc>
            </a:pPr>
            <a:r>
              <a:rPr lang="fr-FR" sz="3600" b="1" dirty="0" smtClean="0">
                <a:solidFill>
                  <a:schemeClr val="bg2">
                    <a:lumMod val="50000"/>
                  </a:schemeClr>
                </a:solidFill>
              </a:rPr>
              <a:t/>
            </a:r>
            <a:br>
              <a:rPr lang="fr-FR" sz="3600" b="1" dirty="0" smtClean="0">
                <a:solidFill>
                  <a:schemeClr val="bg2">
                    <a:lumMod val="50000"/>
                  </a:schemeClr>
                </a:solidFill>
              </a:rPr>
            </a:br>
            <a:r>
              <a:rPr lang="fr-FR" sz="3600" b="1" dirty="0" smtClean="0">
                <a:solidFill>
                  <a:schemeClr val="bg2">
                    <a:lumMod val="50000"/>
                  </a:schemeClr>
                </a:solidFill>
              </a:rPr>
              <a:t/>
            </a:r>
            <a:br>
              <a:rPr lang="fr-FR" sz="3600" b="1" dirty="0" smtClean="0">
                <a:solidFill>
                  <a:schemeClr val="bg2">
                    <a:lumMod val="50000"/>
                  </a:schemeClr>
                </a:solidFill>
              </a:rPr>
            </a:br>
            <a:r>
              <a:rPr lang="en-GB" sz="3600" b="1" dirty="0" smtClean="0">
                <a:solidFill>
                  <a:schemeClr val="bg2">
                    <a:lumMod val="50000"/>
                  </a:schemeClr>
                </a:solidFill>
              </a:rPr>
              <a:t>63</a:t>
            </a:r>
            <a:r>
              <a:rPr lang="en-GB" sz="3600" b="1" baseline="30000" dirty="0" smtClean="0">
                <a:solidFill>
                  <a:schemeClr val="bg2">
                    <a:lumMod val="50000"/>
                  </a:schemeClr>
                </a:solidFill>
              </a:rPr>
              <a:t>rd</a:t>
            </a:r>
            <a:r>
              <a:rPr lang="en-GB" sz="3600" b="1" dirty="0" smtClean="0">
                <a:solidFill>
                  <a:schemeClr val="bg2">
                    <a:lumMod val="50000"/>
                  </a:schemeClr>
                </a:solidFill>
              </a:rPr>
              <a:t> Meeting of the </a:t>
            </a:r>
            <a:br>
              <a:rPr lang="en-GB" sz="3600" b="1" dirty="0" smtClean="0">
                <a:solidFill>
                  <a:schemeClr val="bg2">
                    <a:lumMod val="50000"/>
                  </a:schemeClr>
                </a:solidFill>
              </a:rPr>
            </a:br>
            <a:r>
              <a:rPr lang="en-GB" sz="3600" b="1" dirty="0" smtClean="0">
                <a:solidFill>
                  <a:schemeClr val="bg2">
                    <a:lumMod val="50000"/>
                  </a:schemeClr>
                </a:solidFill>
              </a:rPr>
              <a:t>Nordic Hydrographic Commission (NHC)</a:t>
            </a:r>
            <a:br>
              <a:rPr lang="en-GB" sz="3600" b="1" dirty="0" smtClean="0">
                <a:solidFill>
                  <a:schemeClr val="bg2">
                    <a:lumMod val="50000"/>
                  </a:schemeClr>
                </a:solidFill>
              </a:rPr>
            </a:br>
            <a:r>
              <a:rPr lang="en-GB" sz="3600" b="1" dirty="0" smtClean="0">
                <a:solidFill>
                  <a:schemeClr val="bg2">
                    <a:lumMod val="50000"/>
                  </a:schemeClr>
                </a:solidFill>
              </a:rPr>
              <a:t/>
            </a:r>
            <a:br>
              <a:rPr lang="en-GB" sz="3600" b="1" dirty="0" smtClean="0">
                <a:solidFill>
                  <a:schemeClr val="bg2">
                    <a:lumMod val="50000"/>
                  </a:schemeClr>
                </a:solidFill>
              </a:rPr>
            </a:br>
            <a:r>
              <a:rPr lang="en-GB" sz="3600" b="1" dirty="0" smtClean="0">
                <a:solidFill>
                  <a:schemeClr val="bg2">
                    <a:lumMod val="50000"/>
                  </a:schemeClr>
                </a:solidFill>
              </a:rPr>
              <a:t>Helsinki, April 2019</a:t>
            </a:r>
            <a:br>
              <a:rPr lang="en-GB" sz="3600" b="1" dirty="0" smtClean="0">
                <a:solidFill>
                  <a:schemeClr val="bg2">
                    <a:lumMod val="50000"/>
                  </a:schemeClr>
                </a:solidFill>
              </a:rPr>
            </a:br>
            <a:r>
              <a:rPr lang="en-GB" sz="3600" b="1" dirty="0" smtClean="0">
                <a:solidFill>
                  <a:schemeClr val="bg2">
                    <a:lumMod val="50000"/>
                  </a:schemeClr>
                </a:solidFill>
              </a:rPr>
              <a:t/>
            </a:r>
            <a:br>
              <a:rPr lang="en-GB" sz="3600" b="1" dirty="0" smtClean="0">
                <a:solidFill>
                  <a:schemeClr val="bg2">
                    <a:lumMod val="50000"/>
                  </a:schemeClr>
                </a:solidFill>
              </a:rPr>
            </a:br>
            <a:r>
              <a:rPr lang="en-GB" sz="3600" b="1" dirty="0" smtClean="0">
                <a:solidFill>
                  <a:schemeClr val="bg2">
                    <a:lumMod val="50000"/>
                  </a:schemeClr>
                </a:solidFill>
              </a:rPr>
              <a:t>IHO Secretariat Report</a:t>
            </a:r>
            <a:r>
              <a:rPr lang="en-US" sz="3600" b="1" dirty="0" smtClean="0">
                <a:solidFill>
                  <a:schemeClr val="bg2">
                    <a:lumMod val="50000"/>
                  </a:schemeClr>
                </a:solidFill>
              </a:rPr>
              <a:t/>
            </a:r>
            <a:br>
              <a:rPr lang="en-US" sz="3600" b="1" dirty="0" smtClean="0">
                <a:solidFill>
                  <a:schemeClr val="bg2">
                    <a:lumMod val="50000"/>
                  </a:schemeClr>
                </a:solidFill>
              </a:rPr>
            </a:br>
            <a:r>
              <a:rPr lang="fr-FR" sz="3600" dirty="0" smtClean="0">
                <a:solidFill>
                  <a:schemeClr val="bg2">
                    <a:lumMod val="50000"/>
                  </a:schemeClr>
                </a:solidFill>
              </a:rPr>
              <a:t/>
            </a:r>
            <a:br>
              <a:rPr lang="fr-FR" sz="3600" dirty="0" smtClean="0">
                <a:solidFill>
                  <a:schemeClr val="bg2">
                    <a:lumMod val="50000"/>
                  </a:schemeClr>
                </a:solidFill>
              </a:rPr>
            </a:br>
            <a:r>
              <a:rPr lang="fr-FR" sz="3600" dirty="0">
                <a:solidFill>
                  <a:schemeClr val="bg2">
                    <a:lumMod val="50000"/>
                  </a:schemeClr>
                </a:solidFill>
              </a:rPr>
              <a:t/>
            </a:r>
            <a:br>
              <a:rPr lang="fr-FR" sz="3600" dirty="0">
                <a:solidFill>
                  <a:schemeClr val="bg2">
                    <a:lumMod val="50000"/>
                  </a:schemeClr>
                </a:solidFill>
              </a:rPr>
            </a:br>
            <a:r>
              <a:rPr lang="en-US" sz="3600" dirty="0" err="1" smtClean="0">
                <a:solidFill>
                  <a:schemeClr val="bg2">
                    <a:lumMod val="50000"/>
                  </a:schemeClr>
                </a:solidFill>
              </a:rPr>
              <a:t>Abri</a:t>
            </a:r>
            <a:r>
              <a:rPr lang="en-US" sz="3600" dirty="0" smtClean="0">
                <a:solidFill>
                  <a:schemeClr val="bg2">
                    <a:lumMod val="50000"/>
                  </a:schemeClr>
                </a:solidFill>
              </a:rPr>
              <a:t> </a:t>
            </a:r>
            <a:r>
              <a:rPr lang="en-US" sz="3600" dirty="0" err="1" smtClean="0">
                <a:solidFill>
                  <a:schemeClr val="bg2">
                    <a:lumMod val="50000"/>
                  </a:schemeClr>
                </a:solidFill>
              </a:rPr>
              <a:t>Kampfer</a:t>
            </a:r>
            <a:r>
              <a:rPr lang="en-US" sz="3600" dirty="0" smtClean="0">
                <a:solidFill>
                  <a:schemeClr val="bg2">
                    <a:lumMod val="50000"/>
                  </a:schemeClr>
                </a:solidFill>
              </a:rPr>
              <a:t/>
            </a:r>
            <a:br>
              <a:rPr lang="en-US" sz="3600" dirty="0" smtClean="0">
                <a:solidFill>
                  <a:schemeClr val="bg2">
                    <a:lumMod val="50000"/>
                  </a:schemeClr>
                </a:solidFill>
              </a:rPr>
            </a:br>
            <a:r>
              <a:rPr lang="en-US" sz="3600" dirty="0" smtClean="0">
                <a:solidFill>
                  <a:schemeClr val="bg2">
                    <a:lumMod val="50000"/>
                  </a:schemeClr>
                </a:solidFill>
              </a:rPr>
              <a:t>IHO Director</a:t>
            </a:r>
            <a:br>
              <a:rPr lang="en-US" sz="3600" dirty="0" smtClean="0">
                <a:solidFill>
                  <a:schemeClr val="bg2">
                    <a:lumMod val="50000"/>
                  </a:schemeClr>
                </a:solidFill>
              </a:rPr>
            </a:br>
            <a:r>
              <a:rPr lang="fr-FR" sz="3600" dirty="0" smtClean="0">
                <a:solidFill>
                  <a:schemeClr val="bg2">
                    <a:lumMod val="50000"/>
                  </a:schemeClr>
                </a:solidFill>
              </a:rPr>
              <a:t> </a:t>
            </a:r>
            <a:r>
              <a:rPr lang="fr-FR" sz="4800" b="1" dirty="0">
                <a:solidFill>
                  <a:schemeClr val="bg2">
                    <a:lumMod val="50000"/>
                  </a:schemeClr>
                </a:solidFill>
              </a:rPr>
              <a:t/>
            </a:r>
            <a:br>
              <a:rPr lang="fr-FR" sz="4800" b="1" dirty="0">
                <a:solidFill>
                  <a:schemeClr val="bg2">
                    <a:lumMod val="50000"/>
                  </a:schemeClr>
                </a:solidFill>
              </a:rPr>
            </a:br>
            <a:r>
              <a:rPr lang="fr-FR" sz="4800" b="1" dirty="0">
                <a:solidFill>
                  <a:schemeClr val="bg2">
                    <a:lumMod val="50000"/>
                  </a:schemeClr>
                </a:solidFill>
              </a:rPr>
              <a:t/>
            </a:r>
            <a:br>
              <a:rPr lang="fr-FR" sz="4800" b="1" dirty="0">
                <a:solidFill>
                  <a:schemeClr val="bg2">
                    <a:lumMod val="50000"/>
                  </a:schemeClr>
                </a:solidFill>
              </a:rPr>
            </a:br>
            <a:r>
              <a:rPr lang="en-US" sz="3600" b="1" dirty="0" smtClean="0">
                <a:solidFill>
                  <a:schemeClr val="bg2">
                    <a:lumMod val="50000"/>
                  </a:schemeClr>
                </a:solidFill>
              </a:rPr>
              <a:t/>
            </a:r>
            <a:br>
              <a:rPr lang="en-US" sz="3600" b="1" dirty="0" smtClean="0">
                <a:solidFill>
                  <a:schemeClr val="bg2">
                    <a:lumMod val="50000"/>
                  </a:schemeClr>
                </a:solidFill>
              </a:rPr>
            </a:br>
            <a:endParaRPr lang="en-US" sz="3600" b="1" dirty="0">
              <a:solidFill>
                <a:schemeClr val="bg2">
                  <a:lumMod val="50000"/>
                </a:schemeClr>
              </a:solidFill>
            </a:endParaRPr>
          </a:p>
        </p:txBody>
      </p:sp>
    </p:spTree>
    <p:extLst>
      <p:ext uri="{BB962C8B-B14F-4D97-AF65-F5344CB8AC3E}">
        <p14:creationId xmlns:p14="http://schemas.microsoft.com/office/powerpoint/2010/main" val="620319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IRCC / Crowd Source Bathymetry</a:t>
            </a:r>
            <a:endParaRPr lang="en-US" b="1" dirty="0"/>
          </a:p>
        </p:txBody>
      </p:sp>
      <p:sp>
        <p:nvSpPr>
          <p:cNvPr id="2" name="TextBox 1"/>
          <p:cNvSpPr txBox="1"/>
          <p:nvPr/>
        </p:nvSpPr>
        <p:spPr>
          <a:xfrm>
            <a:off x="311552" y="1045057"/>
            <a:ext cx="11418425" cy="1815882"/>
          </a:xfrm>
          <a:prstGeom prst="rect">
            <a:avLst/>
          </a:prstGeom>
          <a:noFill/>
        </p:spPr>
        <p:txBody>
          <a:bodyPr wrap="square" rtlCol="0">
            <a:spAutoFit/>
          </a:bodyPr>
          <a:lstStyle/>
          <a:p>
            <a:pPr marL="800100" lvl="2" indent="-342900">
              <a:buFontTx/>
              <a:buChar char="-"/>
            </a:pPr>
            <a:r>
              <a:rPr lang="en-GB" sz="2800" dirty="0" smtClean="0"/>
              <a:t>B-12 Ed 2.0.0 Guidance on Crowd source bathymetry is out for voting (IHO CL11 refers).</a:t>
            </a:r>
          </a:p>
          <a:p>
            <a:pPr marL="800100" lvl="2" indent="-342900">
              <a:buFontTx/>
              <a:buChar char="-"/>
            </a:pPr>
            <a:r>
              <a:rPr lang="en-GB" sz="2800" dirty="0" smtClean="0"/>
              <a:t>IHO CL11 comes with a separate template to seek for national acceptance of CSB in national waters of jurisdiction.  </a:t>
            </a:r>
            <a:endParaRPr lang="en-GB" sz="2400" dirty="0" smtClean="0"/>
          </a:p>
        </p:txBody>
      </p:sp>
      <p:sp>
        <p:nvSpPr>
          <p:cNvPr id="8" name="TextBox 7"/>
          <p:cNvSpPr txBox="1"/>
          <p:nvPr/>
        </p:nvSpPr>
        <p:spPr>
          <a:xfrm>
            <a:off x="223777" y="3096522"/>
            <a:ext cx="4921169" cy="2246769"/>
          </a:xfrm>
          <a:prstGeom prst="rect">
            <a:avLst/>
          </a:prstGeom>
          <a:noFill/>
        </p:spPr>
        <p:txBody>
          <a:bodyPr wrap="square" rtlCol="0">
            <a:spAutoFit/>
          </a:bodyPr>
          <a:lstStyle/>
          <a:p>
            <a:pPr marL="800100" lvl="2" indent="-342900">
              <a:buFontTx/>
              <a:buChar char="-"/>
            </a:pPr>
            <a:r>
              <a:rPr lang="en-GB" sz="2800" dirty="0" smtClean="0"/>
              <a:t>Target date for approval of B-12 Guidance on Crowd source bathymetry Edition 2.0.0 was 5</a:t>
            </a:r>
            <a:r>
              <a:rPr lang="en-GB" sz="2800" baseline="30000" dirty="0" smtClean="0"/>
              <a:t>th</a:t>
            </a:r>
            <a:r>
              <a:rPr lang="en-GB" sz="2800" dirty="0" smtClean="0"/>
              <a:t> April 2019.</a:t>
            </a:r>
          </a:p>
          <a:p>
            <a:pPr marL="800100" lvl="2" indent="-342900">
              <a:buFontTx/>
              <a:buChar char="-"/>
            </a:pPr>
            <a:r>
              <a:rPr lang="en-GB" sz="2800" dirty="0" smtClean="0"/>
              <a:t>(36 Replies, 33 Yes)</a:t>
            </a:r>
            <a:endParaRPr lang="en-GB" sz="2400" dirty="0" smtClean="0"/>
          </a:p>
        </p:txBody>
      </p:sp>
      <p:sp>
        <p:nvSpPr>
          <p:cNvPr id="9" name="TextBox 8"/>
          <p:cNvSpPr txBox="1"/>
          <p:nvPr/>
        </p:nvSpPr>
        <p:spPr>
          <a:xfrm>
            <a:off x="5823995" y="3096522"/>
            <a:ext cx="4921169" cy="2246769"/>
          </a:xfrm>
          <a:prstGeom prst="rect">
            <a:avLst/>
          </a:prstGeom>
          <a:noFill/>
        </p:spPr>
        <p:txBody>
          <a:bodyPr wrap="square" rtlCol="0">
            <a:spAutoFit/>
          </a:bodyPr>
          <a:lstStyle/>
          <a:p>
            <a:pPr marL="800100" lvl="2" indent="-342900">
              <a:buFontTx/>
              <a:buChar char="-"/>
            </a:pPr>
            <a:r>
              <a:rPr lang="en-GB" sz="2800" dirty="0" smtClean="0"/>
              <a:t>Target date for reply of national position on CSB in waters of national jurisdiction </a:t>
            </a:r>
            <a:br>
              <a:rPr lang="en-GB" sz="2800" dirty="0" smtClean="0"/>
            </a:br>
            <a:r>
              <a:rPr lang="en-GB" sz="2800" dirty="0" smtClean="0"/>
              <a:t>is 20</a:t>
            </a:r>
            <a:r>
              <a:rPr lang="en-GB" sz="2800" baseline="30000" dirty="0" smtClean="0"/>
              <a:t>th</a:t>
            </a:r>
            <a:r>
              <a:rPr lang="en-GB" sz="2800" dirty="0" smtClean="0"/>
              <a:t> May 2019.</a:t>
            </a:r>
            <a:endParaRPr lang="en-GB" sz="2400" dirty="0" smtClean="0"/>
          </a:p>
        </p:txBody>
      </p:sp>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2001990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lvl="2">
              <a:spcBef>
                <a:spcPct val="0"/>
              </a:spcBef>
            </a:pPr>
            <a:r>
              <a:rPr lang="en-US" sz="3500" b="1" dirty="0">
                <a:solidFill>
                  <a:schemeClr val="bg2">
                    <a:lumMod val="50000"/>
                  </a:schemeClr>
                </a:solidFill>
                <a:latin typeface="+mj-lt"/>
                <a:ea typeface="+mj-ea"/>
                <a:cs typeface="+mj-cs"/>
              </a:rPr>
              <a:t>IRCC / </a:t>
            </a:r>
            <a:r>
              <a:rPr lang="en-GB" sz="3500" b="1" dirty="0">
                <a:solidFill>
                  <a:schemeClr val="bg2">
                    <a:lumMod val="50000"/>
                  </a:schemeClr>
                </a:solidFill>
                <a:latin typeface="+mj-lt"/>
                <a:ea typeface="+mj-ea"/>
                <a:cs typeface="+mj-cs"/>
              </a:rPr>
              <a:t>Iridium as new </a:t>
            </a:r>
            <a:r>
              <a:rPr lang="en-GB" sz="3500" b="1" dirty="0" smtClean="0">
                <a:solidFill>
                  <a:schemeClr val="bg2">
                    <a:lumMod val="50000"/>
                  </a:schemeClr>
                </a:solidFill>
                <a:latin typeface="+mj-lt"/>
                <a:ea typeface="+mj-ea"/>
                <a:cs typeface="+mj-cs"/>
              </a:rPr>
              <a:t>MSI provider (1)</a:t>
            </a:r>
            <a:endParaRPr lang="en-GB" sz="3500" b="1" dirty="0">
              <a:solidFill>
                <a:schemeClr val="bg2">
                  <a:lumMod val="50000"/>
                </a:schemeClr>
              </a:solidFill>
              <a:latin typeface="+mj-lt"/>
              <a:ea typeface="+mj-ea"/>
              <a:cs typeface="+mj-cs"/>
            </a:endParaRPr>
          </a:p>
        </p:txBody>
      </p:sp>
      <p:sp>
        <p:nvSpPr>
          <p:cNvPr id="2" name="TextBox 1"/>
          <p:cNvSpPr txBox="1"/>
          <p:nvPr/>
        </p:nvSpPr>
        <p:spPr>
          <a:xfrm>
            <a:off x="787078" y="1008935"/>
            <a:ext cx="11065397" cy="4093428"/>
          </a:xfrm>
          <a:prstGeom prst="rect">
            <a:avLst/>
          </a:prstGeom>
          <a:noFill/>
        </p:spPr>
        <p:txBody>
          <a:bodyPr wrap="square" rtlCol="0">
            <a:spAutoFit/>
          </a:bodyPr>
          <a:lstStyle/>
          <a:p>
            <a:pPr marL="342900" indent="-342900">
              <a:buFont typeface="Arial" panose="020B0604020202020204" pitchFamily="34" charset="0"/>
              <a:buChar char="•"/>
            </a:pPr>
            <a:r>
              <a:rPr lang="en-GB" sz="2000" i="1" dirty="0"/>
              <a:t>Maritime Mobile Satellite Services provided by Iridium Satellite </a:t>
            </a:r>
            <a:r>
              <a:rPr lang="en-GB" sz="2000" i="1" dirty="0" smtClean="0"/>
              <a:t>LLC</a:t>
            </a:r>
            <a:r>
              <a:rPr lang="en-GB" sz="2000" dirty="0"/>
              <a:t> </a:t>
            </a:r>
            <a:r>
              <a:rPr lang="en-GB" sz="2000" dirty="0" smtClean="0"/>
              <a:t>are now recognized for </a:t>
            </a:r>
            <a:r>
              <a:rPr lang="en-GB" sz="2000" dirty="0"/>
              <a:t>use in GMDSS.</a:t>
            </a:r>
            <a:endParaRPr lang="fr-FR" sz="2000" dirty="0"/>
          </a:p>
          <a:p>
            <a:endParaRPr lang="fr-FR" sz="2000" dirty="0"/>
          </a:p>
          <a:p>
            <a:pPr marL="342900" indent="-342900">
              <a:buFont typeface="Arial" panose="020B0604020202020204" pitchFamily="34" charset="0"/>
              <a:buChar char="•"/>
            </a:pPr>
            <a:r>
              <a:rPr lang="en-GB" sz="2000" dirty="0"/>
              <a:t>Draft interim preliminary text </a:t>
            </a:r>
            <a:r>
              <a:rPr lang="en-GB" sz="2000" dirty="0" smtClean="0"/>
              <a:t>of a WWNWS system </a:t>
            </a:r>
            <a:r>
              <a:rPr lang="en-GB" sz="2000" dirty="0"/>
              <a:t>service manual </a:t>
            </a:r>
            <a:r>
              <a:rPr lang="en-GB" sz="2000" dirty="0" smtClean="0"/>
              <a:t>be </a:t>
            </a:r>
            <a:r>
              <a:rPr lang="en-GB" sz="2000" dirty="0"/>
              <a:t>presented to MSC 101 for wider publication to allow Initial Operational Certificates (IOC) to be issued to selected NAV and MET Area Coordinators and RCCs, which will enable operational testing of the system and services.  </a:t>
            </a:r>
            <a:endParaRPr lang="en-GB" sz="2000" dirty="0" smtClean="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smtClean="0"/>
              <a:t>It </a:t>
            </a:r>
            <a:r>
              <a:rPr lang="en-GB" sz="2000" dirty="0"/>
              <a:t>is proposed that an expanding number of certificates will be issues throughout 2019 so that Full Operational Certificates (FOC) can be issued around the end of 2019.</a:t>
            </a:r>
            <a:endParaRPr lang="fr-FR" sz="2000" dirty="0"/>
          </a:p>
          <a:p>
            <a:endParaRPr lang="fr-FR" sz="2000" dirty="0"/>
          </a:p>
          <a:p>
            <a:pPr marL="342900" indent="-342900">
              <a:buFont typeface="Arial" panose="020B0604020202020204" pitchFamily="34" charset="0"/>
              <a:buChar char="•"/>
            </a:pPr>
            <a:r>
              <a:rPr lang="en-GB" sz="2000" dirty="0"/>
              <a:t>The necessary SOLAS amendments are planned to come into force on 1 January 2020, after which Iridium can commence full operational </a:t>
            </a:r>
            <a:r>
              <a:rPr lang="en-GB" sz="2000" dirty="0" smtClean="0"/>
              <a:t>service.</a:t>
            </a:r>
            <a:endParaRPr lang="fr-FR" sz="2000" dirty="0"/>
          </a:p>
          <a:p>
            <a:endParaRPr lang="fr-FR" sz="2000" dirty="0"/>
          </a:p>
        </p:txBody>
      </p:sp>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38980068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lvl="2">
              <a:spcBef>
                <a:spcPct val="0"/>
              </a:spcBef>
            </a:pPr>
            <a:r>
              <a:rPr lang="en-US" sz="3500" b="1" dirty="0">
                <a:solidFill>
                  <a:schemeClr val="bg2">
                    <a:lumMod val="50000"/>
                  </a:schemeClr>
                </a:solidFill>
                <a:latin typeface="+mj-lt"/>
                <a:ea typeface="+mj-ea"/>
                <a:cs typeface="+mj-cs"/>
              </a:rPr>
              <a:t>IRCC / </a:t>
            </a:r>
            <a:r>
              <a:rPr lang="en-GB" sz="3500" b="1" dirty="0">
                <a:solidFill>
                  <a:schemeClr val="bg2">
                    <a:lumMod val="50000"/>
                  </a:schemeClr>
                </a:solidFill>
                <a:latin typeface="+mj-lt"/>
                <a:ea typeface="+mj-ea"/>
                <a:cs typeface="+mj-cs"/>
              </a:rPr>
              <a:t>Iridium as new </a:t>
            </a:r>
            <a:r>
              <a:rPr lang="en-GB" sz="3500" b="1" dirty="0" smtClean="0">
                <a:solidFill>
                  <a:schemeClr val="bg2">
                    <a:lumMod val="50000"/>
                  </a:schemeClr>
                </a:solidFill>
                <a:latin typeface="+mj-lt"/>
                <a:ea typeface="+mj-ea"/>
                <a:cs typeface="+mj-cs"/>
              </a:rPr>
              <a:t>MSI provider (2)</a:t>
            </a:r>
            <a:endParaRPr lang="en-GB" sz="3500" b="1" dirty="0">
              <a:solidFill>
                <a:schemeClr val="bg2">
                  <a:lumMod val="50000"/>
                </a:schemeClr>
              </a:solidFill>
              <a:latin typeface="+mj-lt"/>
              <a:ea typeface="+mj-ea"/>
              <a:cs typeface="+mj-cs"/>
            </a:endParaRPr>
          </a:p>
        </p:txBody>
      </p:sp>
      <p:sp>
        <p:nvSpPr>
          <p:cNvPr id="2" name="TextBox 1"/>
          <p:cNvSpPr txBox="1"/>
          <p:nvPr/>
        </p:nvSpPr>
        <p:spPr>
          <a:xfrm>
            <a:off x="707021" y="1084398"/>
            <a:ext cx="10751916" cy="3785652"/>
          </a:xfrm>
          <a:prstGeom prst="rect">
            <a:avLst/>
          </a:prstGeom>
          <a:noFill/>
        </p:spPr>
        <p:txBody>
          <a:bodyPr wrap="square" rtlCol="0">
            <a:spAutoFit/>
          </a:bodyPr>
          <a:lstStyle/>
          <a:p>
            <a:pPr marL="342900" indent="-342900">
              <a:buFont typeface="Arial" panose="020B0604020202020204" pitchFamily="34" charset="0"/>
              <a:buChar char="•"/>
            </a:pPr>
            <a:r>
              <a:rPr lang="en-GB" sz="2000" dirty="0"/>
              <a:t>All NAV and MET Area Coordinators and RCCs will be required to provide MSI and SAR services via all recognized mobile satellite service providers, i.e</a:t>
            </a:r>
            <a:r>
              <a:rPr lang="en-GB" sz="2000" dirty="0" smtClean="0"/>
              <a:t>. Inmarsat and Iridium.</a:t>
            </a:r>
            <a:endParaRPr lang="fr-FR" sz="2000" dirty="0"/>
          </a:p>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dirty="0" smtClean="0"/>
              <a:t>To </a:t>
            </a:r>
            <a:r>
              <a:rPr lang="en-GB" sz="2000" dirty="0"/>
              <a:t>meet their SOLAS requirements, ships will be required to carry </a:t>
            </a:r>
            <a:r>
              <a:rPr lang="en-GB" sz="2000" u="sng" dirty="0"/>
              <a:t>either a type approved Inmarsat or Iridium receiver</a:t>
            </a:r>
            <a:r>
              <a:rPr lang="en-GB" sz="2000" dirty="0"/>
              <a:t>, they can of course carry one of each to meet the spare backup requirement.  </a:t>
            </a:r>
            <a:endParaRPr lang="en-GB" sz="2000" dirty="0" smtClean="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u="sng" dirty="0" smtClean="0"/>
              <a:t>All </a:t>
            </a:r>
            <a:r>
              <a:rPr lang="en-GB" sz="2000" u="sng" dirty="0"/>
              <a:t>information providers will be required to transmit their messages via both Inmarsat and Iridium, </a:t>
            </a:r>
            <a:r>
              <a:rPr lang="en-GB" sz="2000" dirty="0"/>
              <a:t>and in the future via all other IMO appropriate recognized mobile satellite service providers, global or regional coverage, such as </a:t>
            </a:r>
            <a:r>
              <a:rPr lang="en-GB" sz="2000" dirty="0" err="1"/>
              <a:t>BeiDou</a:t>
            </a:r>
            <a:r>
              <a:rPr lang="en-GB" sz="2000" dirty="0"/>
              <a:t> and the UAE based </a:t>
            </a:r>
            <a:r>
              <a:rPr lang="en-GB" sz="2000" dirty="0" err="1"/>
              <a:t>Thuraya</a:t>
            </a:r>
            <a:r>
              <a:rPr lang="en-GB" sz="2000" dirty="0"/>
              <a:t> satellite system, which has applied for recognition for the Gulf region.  </a:t>
            </a:r>
            <a:endParaRPr lang="en-GB" sz="2000" dirty="0" smtClean="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smtClean="0"/>
              <a:t>Note </a:t>
            </a:r>
            <a:r>
              <a:rPr lang="en-GB" sz="2000" dirty="0"/>
              <a:t>at present, </a:t>
            </a:r>
            <a:r>
              <a:rPr lang="en-GB" sz="2000" u="sng" dirty="0"/>
              <a:t>unlike GNSS, there are no multi-system capable ship receivers available.</a:t>
            </a:r>
            <a:endParaRPr lang="fr-FR" sz="2000" u="sng" dirty="0"/>
          </a:p>
        </p:txBody>
      </p:sp>
      <p:sp>
        <p:nvSpPr>
          <p:cNvPr id="7" name="TextBox 6"/>
          <p:cNvSpPr txBox="1"/>
          <p:nvPr/>
        </p:nvSpPr>
        <p:spPr>
          <a:xfrm>
            <a:off x="724561" y="5075792"/>
            <a:ext cx="11467439" cy="1200329"/>
          </a:xfrm>
          <a:prstGeom prst="rect">
            <a:avLst/>
          </a:prstGeom>
          <a:noFill/>
        </p:spPr>
        <p:txBody>
          <a:bodyPr wrap="square" rtlCol="0">
            <a:spAutoFit/>
          </a:bodyPr>
          <a:lstStyle/>
          <a:p>
            <a:r>
              <a:rPr lang="en-US" sz="2400" dirty="0" smtClean="0">
                <a:solidFill>
                  <a:srgbClr val="C00000"/>
                </a:solidFill>
              </a:rPr>
              <a:t>NHC Action</a:t>
            </a:r>
            <a:r>
              <a:rPr lang="en-US" sz="2400" dirty="0">
                <a:solidFill>
                  <a:srgbClr val="C00000"/>
                </a:solidFill>
              </a:rPr>
              <a:t>: Take note of the anticipated </a:t>
            </a:r>
            <a:r>
              <a:rPr lang="en-US" sz="2400" dirty="0" smtClean="0">
                <a:solidFill>
                  <a:srgbClr val="C00000"/>
                </a:solidFill>
              </a:rPr>
              <a:t>rearrangements and prepare information for affected shipping industry.</a:t>
            </a:r>
            <a:endParaRPr lang="en-US" sz="2400" dirty="0">
              <a:solidFill>
                <a:srgbClr val="C00000"/>
              </a:solidFill>
            </a:endParaRPr>
          </a:p>
          <a:p>
            <a:endParaRPr lang="en-US" sz="2400" dirty="0">
              <a:solidFill>
                <a:srgbClr val="C00000"/>
              </a:solidFill>
            </a:endParaRPr>
          </a:p>
        </p:txBody>
      </p:sp>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1721296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4. IHO Secretariats operations</a:t>
            </a:r>
            <a:endParaRPr lang="en-US" b="1" dirty="0"/>
          </a:p>
        </p:txBody>
      </p:sp>
      <p:sp>
        <p:nvSpPr>
          <p:cNvPr id="2" name="TextBox 1"/>
          <p:cNvSpPr txBox="1"/>
          <p:nvPr/>
        </p:nvSpPr>
        <p:spPr>
          <a:xfrm>
            <a:off x="752846" y="1040494"/>
            <a:ext cx="10474513" cy="6124754"/>
          </a:xfrm>
          <a:prstGeom prst="rect">
            <a:avLst/>
          </a:prstGeom>
          <a:noFill/>
        </p:spPr>
        <p:txBody>
          <a:bodyPr wrap="square" rtlCol="0">
            <a:spAutoFit/>
          </a:bodyPr>
          <a:lstStyle/>
          <a:p>
            <a:pPr marL="457200" indent="-457200">
              <a:buFontTx/>
              <a:buChar char="-"/>
            </a:pPr>
            <a:r>
              <a:rPr lang="en-GB" sz="3200" dirty="0" smtClean="0"/>
              <a:t>Renewal of </a:t>
            </a:r>
            <a:r>
              <a:rPr lang="en-GB" sz="3200" dirty="0" err="1" smtClean="0"/>
              <a:t>INToGIS</a:t>
            </a:r>
            <a:r>
              <a:rPr lang="en-GB" sz="3200" dirty="0" smtClean="0"/>
              <a:t> Service interface</a:t>
            </a:r>
          </a:p>
          <a:p>
            <a:pPr lvl="1" indent="-457200">
              <a:buFontTx/>
              <a:buChar char="-"/>
            </a:pPr>
            <a:r>
              <a:rPr lang="en-GB" sz="3200" dirty="0"/>
              <a:t>Online voting for CLs</a:t>
            </a:r>
          </a:p>
          <a:p>
            <a:endParaRPr lang="en-GB" sz="3200" dirty="0" smtClean="0"/>
          </a:p>
          <a:p>
            <a:pPr marL="457200" indent="-457200">
              <a:buFontTx/>
              <a:buChar char="-"/>
            </a:pPr>
            <a:r>
              <a:rPr lang="en-GB" sz="3200" dirty="0" smtClean="0"/>
              <a:t>Ongoing </a:t>
            </a:r>
            <a:r>
              <a:rPr lang="en-GB" sz="3200" dirty="0"/>
              <a:t>activities on a technical overhaul of IHO Secretariat´s communication </a:t>
            </a:r>
            <a:r>
              <a:rPr lang="en-GB" sz="3200" dirty="0" smtClean="0"/>
              <a:t>channels</a:t>
            </a:r>
          </a:p>
          <a:p>
            <a:pPr marL="914400" lvl="1" indent="-457200">
              <a:buFontTx/>
              <a:buChar char="-"/>
            </a:pPr>
            <a:r>
              <a:rPr lang="en-GB" sz="3200" dirty="0" smtClean="0"/>
              <a:t>Social media</a:t>
            </a:r>
          </a:p>
          <a:p>
            <a:pPr marL="914400" lvl="1" indent="-457200">
              <a:buFontTx/>
              <a:buChar char="-"/>
            </a:pPr>
            <a:r>
              <a:rPr lang="en-GB" sz="3200" dirty="0" smtClean="0"/>
              <a:t>Corporate Design</a:t>
            </a:r>
          </a:p>
          <a:p>
            <a:pPr marL="914400" lvl="1" indent="-457200">
              <a:buFontTx/>
              <a:buChar char="-"/>
            </a:pPr>
            <a:r>
              <a:rPr lang="en-GB" sz="3200" dirty="0" smtClean="0"/>
              <a:t>Website</a:t>
            </a:r>
          </a:p>
          <a:p>
            <a:pPr lvl="1"/>
            <a:endParaRPr lang="en-GB" sz="3200" dirty="0" smtClean="0"/>
          </a:p>
          <a:p>
            <a:pPr marL="457200" indent="-457200">
              <a:buFontTx/>
              <a:buChar char="-"/>
            </a:pPr>
            <a:r>
              <a:rPr lang="en-GB" sz="3200" dirty="0" smtClean="0"/>
              <a:t>Preparations for IHO Centenary celebrations</a:t>
            </a:r>
            <a:endParaRPr lang="en-GB" sz="3200" dirty="0"/>
          </a:p>
          <a:p>
            <a:pPr marL="342900" indent="-342900">
              <a:lnSpc>
                <a:spcPct val="150000"/>
              </a:lnSpc>
              <a:buFontTx/>
              <a:buChar char="-"/>
            </a:pPr>
            <a:endParaRPr lang="en-GB" sz="2400" dirty="0" smtClean="0"/>
          </a:p>
          <a:p>
            <a:pPr marL="342900" indent="-342900">
              <a:lnSpc>
                <a:spcPct val="150000"/>
              </a:lnSpc>
              <a:buFontTx/>
              <a:buChar char="-"/>
            </a:pPr>
            <a:endParaRPr lang="en-GB" sz="2400" dirty="0" smtClean="0"/>
          </a:p>
        </p:txBody>
      </p:sp>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4165456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Secretariats operations / </a:t>
            </a:r>
            <a:r>
              <a:rPr lang="en-US" b="1" dirty="0" err="1" smtClean="0"/>
              <a:t>INToGIS</a:t>
            </a:r>
            <a:r>
              <a:rPr lang="en-US" b="1" dirty="0" smtClean="0"/>
              <a:t> II</a:t>
            </a:r>
            <a:endParaRPr lang="en-US" b="1" dirty="0"/>
          </a:p>
        </p:txBody>
      </p:sp>
      <p:pic>
        <p:nvPicPr>
          <p:cNvPr id="3" name="Picture 2"/>
          <p:cNvPicPr>
            <a:picLocks noChangeAspect="1"/>
          </p:cNvPicPr>
          <p:nvPr/>
        </p:nvPicPr>
        <p:blipFill>
          <a:blip r:embed="rId2"/>
          <a:stretch>
            <a:fillRect/>
          </a:stretch>
        </p:blipFill>
        <p:spPr>
          <a:xfrm>
            <a:off x="356675" y="1660848"/>
            <a:ext cx="11613431" cy="3423752"/>
          </a:xfrm>
          <a:prstGeom prst="rect">
            <a:avLst/>
          </a:prstGeom>
        </p:spPr>
      </p:pic>
      <p:sp>
        <p:nvSpPr>
          <p:cNvPr id="2" name="Footer Placeholder 1"/>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2819291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16105"/>
            <a:ext cx="10515600" cy="1325563"/>
          </a:xfrm>
        </p:spPr>
        <p:txBody>
          <a:bodyPr/>
          <a:lstStyle/>
          <a:p>
            <a:r>
              <a:rPr lang="en-US" dirty="0" smtClean="0"/>
              <a:t>(for CL response, C-55 and P-5)</a:t>
            </a:r>
            <a:endParaRPr lang="en-US" dirty="0"/>
          </a:p>
        </p:txBody>
      </p:sp>
      <p:sp>
        <p:nvSpPr>
          <p:cNvPr id="3" name="Content Placeholder 2"/>
          <p:cNvSpPr>
            <a:spLocks noGrp="1"/>
          </p:cNvSpPr>
          <p:nvPr>
            <p:ph idx="1"/>
          </p:nvPr>
        </p:nvSpPr>
        <p:spPr>
          <a:xfrm>
            <a:off x="838200" y="2206625"/>
            <a:ext cx="10515600" cy="4351338"/>
          </a:xfrm>
        </p:spPr>
        <p:txBody>
          <a:bodyPr/>
          <a:lstStyle/>
          <a:p>
            <a:r>
              <a:rPr lang="en-US" dirty="0" smtClean="0"/>
              <a:t>Member States will be able to submit their information directly from IHO Online form system. It will be soon announced with its password to enter.</a:t>
            </a:r>
          </a:p>
          <a:p>
            <a:r>
              <a:rPr lang="en-US" dirty="0" smtClean="0"/>
              <a:t>It will be used for CL voting and IHO publications C-55 and P-5 (Yearbook) updating.</a:t>
            </a:r>
          </a:p>
          <a:p>
            <a:r>
              <a:rPr lang="en-US" dirty="0" smtClean="0"/>
              <a:t>Data providers are requested to put two email addresses (one: personal, the other: official HO address listed in P-5) They will receive a PDF receipt message when data is submitted.</a:t>
            </a:r>
          </a:p>
          <a:p>
            <a:r>
              <a:rPr lang="en-US" dirty="0" smtClean="0"/>
              <a:t>The traditional submission (postal letter, fax, email) is also available.</a:t>
            </a:r>
          </a:p>
          <a:p>
            <a:pPr marL="0" indent="0">
              <a:buNone/>
            </a:pPr>
            <a:endParaRPr lang="en-US" dirty="0"/>
          </a:p>
        </p:txBody>
      </p:sp>
      <p:sp>
        <p:nvSpPr>
          <p:cNvPr id="5" name="Title 1"/>
          <p:cNvSpPr txBox="1">
            <a:spLocks/>
          </p:cNvSpPr>
          <p:nvPr/>
        </p:nvSpPr>
        <p:spPr>
          <a:xfrm>
            <a:off x="893710" y="551148"/>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Secretariats operations / online voting (CL20/19)</a:t>
            </a:r>
          </a:p>
          <a:p>
            <a:endParaRPr lang="en-US" b="1" dirty="0"/>
          </a:p>
        </p:txBody>
      </p:sp>
      <p:sp>
        <p:nvSpPr>
          <p:cNvPr id="6" name="Footer Placeholder 5"/>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605518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Secretariats operations / </a:t>
            </a:r>
            <a:r>
              <a:rPr lang="en-US" b="1" dirty="0"/>
              <a:t>s</a:t>
            </a:r>
            <a:r>
              <a:rPr lang="en-US" b="1" dirty="0" smtClean="0"/>
              <a:t>ocial media</a:t>
            </a:r>
            <a:endParaRPr lang="en-US" b="1" dirty="0"/>
          </a:p>
        </p:txBody>
      </p:sp>
      <p:sp>
        <p:nvSpPr>
          <p:cNvPr id="7" name="TextBox 6"/>
          <p:cNvSpPr txBox="1"/>
          <p:nvPr/>
        </p:nvSpPr>
        <p:spPr>
          <a:xfrm>
            <a:off x="752846" y="1040494"/>
            <a:ext cx="11105417" cy="1077218"/>
          </a:xfrm>
          <a:prstGeom prst="rect">
            <a:avLst/>
          </a:prstGeom>
          <a:noFill/>
        </p:spPr>
        <p:txBody>
          <a:bodyPr wrap="square" rtlCol="0">
            <a:spAutoFit/>
          </a:bodyPr>
          <a:lstStyle/>
          <a:p>
            <a:pPr marL="457200" indent="-457200">
              <a:buFontTx/>
              <a:buChar char="-"/>
            </a:pPr>
            <a:r>
              <a:rPr lang="en-GB" sz="3200" dirty="0" smtClean="0"/>
              <a:t>Thanks to US remote secondment, the Secretariat is now active under LinkedIn and </a:t>
            </a:r>
            <a:r>
              <a:rPr lang="en-GB" sz="3200" dirty="0" err="1" smtClean="0"/>
              <a:t>youtube</a:t>
            </a:r>
            <a:r>
              <a:rPr lang="en-GB" sz="3200" dirty="0" smtClean="0"/>
              <a:t>.</a:t>
            </a:r>
            <a:endParaRPr lang="en-GB" sz="3200" dirty="0"/>
          </a:p>
        </p:txBody>
      </p:sp>
      <p:pic>
        <p:nvPicPr>
          <p:cNvPr id="8" name="Picture 7"/>
          <p:cNvPicPr/>
          <p:nvPr/>
        </p:nvPicPr>
        <p:blipFill>
          <a:blip r:embed="rId2"/>
          <a:stretch>
            <a:fillRect/>
          </a:stretch>
        </p:blipFill>
        <p:spPr>
          <a:xfrm>
            <a:off x="5738740" y="2416983"/>
            <a:ext cx="6189345" cy="2915285"/>
          </a:xfrm>
          <a:prstGeom prst="rect">
            <a:avLst/>
          </a:prstGeom>
        </p:spPr>
      </p:pic>
      <p:pic>
        <p:nvPicPr>
          <p:cNvPr id="9" name="Picture 8"/>
          <p:cNvPicPr/>
          <p:nvPr/>
        </p:nvPicPr>
        <p:blipFill>
          <a:blip r:embed="rId3"/>
          <a:stretch>
            <a:fillRect/>
          </a:stretch>
        </p:blipFill>
        <p:spPr>
          <a:xfrm>
            <a:off x="752847" y="2117712"/>
            <a:ext cx="4218854" cy="4091318"/>
          </a:xfrm>
          <a:prstGeom prst="rect">
            <a:avLst/>
          </a:prstGeom>
        </p:spPr>
      </p:pic>
      <p:sp>
        <p:nvSpPr>
          <p:cNvPr id="2" name="Footer Placeholder 1"/>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14628193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5697" y="119027"/>
            <a:ext cx="11661422" cy="9683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sz="3200" b="1" dirty="0"/>
              <a:t>Secretariats operations / </a:t>
            </a:r>
            <a:r>
              <a:rPr lang="en-US" sz="3200" b="1" dirty="0" smtClean="0"/>
              <a:t>IHO website: new creative design homepage</a:t>
            </a:r>
            <a:endParaRPr lang="en-US" sz="3200" b="1" dirty="0"/>
          </a:p>
        </p:txBody>
      </p:sp>
      <p:pic>
        <p:nvPicPr>
          <p:cNvPr id="5"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786" y="968304"/>
            <a:ext cx="4020251" cy="5307818"/>
          </a:xfrm>
          <a:prstGeom prst="rect">
            <a:avLst/>
          </a:prstGeom>
        </p:spPr>
      </p:pic>
      <p:pic>
        <p:nvPicPr>
          <p:cNvPr id="7"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4204" y="968304"/>
            <a:ext cx="4010859" cy="5295418"/>
          </a:xfrm>
          <a:prstGeom prst="rect">
            <a:avLst/>
          </a:prstGeom>
        </p:spPr>
      </p:pic>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172668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8214" y="0"/>
            <a:ext cx="10515600"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inspirations</a:t>
            </a:r>
            <a:endParaRPr lang="en-US" b="1" dirty="0"/>
          </a:p>
        </p:txBody>
      </p:sp>
      <p:pic>
        <p:nvPicPr>
          <p:cNvPr id="8"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9638" y="1120747"/>
            <a:ext cx="8372751" cy="4709119"/>
          </a:xfrm>
          <a:prstGeom prst="rect">
            <a:avLst/>
          </a:prstGeom>
        </p:spPr>
      </p:pic>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2686966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8214" y="0"/>
            <a:ext cx="11146348"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New </a:t>
            </a:r>
            <a:r>
              <a:rPr lang="en-US" b="1" dirty="0" smtClean="0"/>
              <a:t>emblem</a:t>
            </a:r>
            <a:endParaRPr lang="en-US" b="1" dirty="0"/>
          </a:p>
        </p:txBody>
      </p:sp>
      <p:pic>
        <p:nvPicPr>
          <p:cNvPr id="5"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2199" y="1070502"/>
            <a:ext cx="7067602" cy="2357198"/>
          </a:xfrm>
          <a:prstGeom prst="rect">
            <a:avLst/>
          </a:prstGeom>
        </p:spPr>
      </p:pic>
      <p:pic>
        <p:nvPicPr>
          <p:cNvPr id="7"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2199" y="3529898"/>
            <a:ext cx="7067602" cy="2357198"/>
          </a:xfrm>
          <a:prstGeom prst="rect">
            <a:avLst/>
          </a:prstGeom>
        </p:spPr>
      </p:pic>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2967784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44596" y="329343"/>
            <a:ext cx="10515600" cy="54051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a:t>O</a:t>
            </a:r>
            <a:r>
              <a:rPr lang="en-US" b="1" dirty="0" smtClean="0"/>
              <a:t>ral report of the IHO Secretariat along the IHO Work Programme</a:t>
            </a:r>
            <a:endParaRPr lang="en-US" b="1" dirty="0"/>
          </a:p>
        </p:txBody>
      </p:sp>
      <p:sp>
        <p:nvSpPr>
          <p:cNvPr id="2" name="TextBox 1"/>
          <p:cNvSpPr txBox="1"/>
          <p:nvPr/>
        </p:nvSpPr>
        <p:spPr>
          <a:xfrm>
            <a:off x="1788360" y="1521536"/>
            <a:ext cx="9771836" cy="4154984"/>
          </a:xfrm>
          <a:prstGeom prst="rect">
            <a:avLst/>
          </a:prstGeom>
          <a:noFill/>
        </p:spPr>
        <p:txBody>
          <a:bodyPr wrap="square" rtlCol="0">
            <a:spAutoFit/>
          </a:bodyPr>
          <a:lstStyle/>
          <a:p>
            <a:pPr marL="457200" indent="-457200">
              <a:lnSpc>
                <a:spcPct val="150000"/>
              </a:lnSpc>
              <a:buAutoNum type="arabicPeriod"/>
            </a:pPr>
            <a:r>
              <a:rPr lang="en-GB" sz="3200" dirty="0" smtClean="0"/>
              <a:t>Corporate Affairs</a:t>
            </a:r>
          </a:p>
          <a:p>
            <a:pPr marL="457200" indent="-457200">
              <a:lnSpc>
                <a:spcPct val="150000"/>
              </a:lnSpc>
              <a:buAutoNum type="arabicPeriod"/>
            </a:pPr>
            <a:r>
              <a:rPr lang="en-GB" sz="3200" dirty="0" smtClean="0"/>
              <a:t>Hydrographic Standards and Services</a:t>
            </a:r>
          </a:p>
          <a:p>
            <a:pPr marL="457200" indent="-457200">
              <a:lnSpc>
                <a:spcPct val="150000"/>
              </a:lnSpc>
              <a:buAutoNum type="arabicPeriod"/>
            </a:pPr>
            <a:r>
              <a:rPr lang="en-GB" sz="3200" dirty="0" smtClean="0"/>
              <a:t>Inter Regional Cooperation and Support</a:t>
            </a:r>
          </a:p>
          <a:p>
            <a:pPr marL="457200" indent="-457200">
              <a:lnSpc>
                <a:spcPct val="150000"/>
              </a:lnSpc>
              <a:buAutoNum type="arabicPeriod"/>
            </a:pPr>
            <a:r>
              <a:rPr lang="en-GB" sz="3200" dirty="0" smtClean="0"/>
              <a:t>IHO Secretariats operations</a:t>
            </a:r>
            <a:endParaRPr lang="en-GB" sz="2400" dirty="0" smtClean="0"/>
          </a:p>
          <a:p>
            <a:pPr marL="342900" indent="-342900">
              <a:lnSpc>
                <a:spcPct val="150000"/>
              </a:lnSpc>
              <a:buFontTx/>
              <a:buChar char="-"/>
            </a:pPr>
            <a:endParaRPr lang="en-GB" sz="2400" dirty="0" smtClean="0"/>
          </a:p>
          <a:p>
            <a:pPr marL="342900" indent="-342900">
              <a:lnSpc>
                <a:spcPct val="150000"/>
              </a:lnSpc>
              <a:buFontTx/>
              <a:buChar char="-"/>
            </a:pPr>
            <a:endParaRPr lang="en-GB" sz="2400" dirty="0" smtClean="0"/>
          </a:p>
        </p:txBody>
      </p:sp>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2981569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8214" y="0"/>
            <a:ext cx="10515600"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smtClean="0"/>
              <a:t>New corporate design: Publications</a:t>
            </a:r>
            <a:endParaRPr lang="en-US" b="1" dirty="0"/>
          </a:p>
        </p:txBody>
      </p:sp>
      <p:pic>
        <p:nvPicPr>
          <p:cNvPr id="5"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9472" y="1028811"/>
            <a:ext cx="8573795" cy="4822192"/>
          </a:xfrm>
          <a:prstGeom prst="rect">
            <a:avLst/>
          </a:prstGeom>
        </p:spPr>
      </p:pic>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15733755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3009" y="78723"/>
            <a:ext cx="11529917"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sz="3600" b="1" dirty="0" smtClean="0"/>
              <a:t>Secretariats operations / New corporate design: Letters etc.</a:t>
            </a:r>
            <a:endParaRPr lang="en-US" sz="3600" b="1" dirty="0"/>
          </a:p>
        </p:txBody>
      </p:sp>
      <p:pic>
        <p:nvPicPr>
          <p:cNvPr id="7"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5180" y="1113155"/>
            <a:ext cx="8447987" cy="4751434"/>
          </a:xfrm>
          <a:prstGeom prst="rect">
            <a:avLst/>
          </a:prstGeom>
        </p:spPr>
      </p:pic>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1394495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8214" y="0"/>
            <a:ext cx="11231932" cy="96830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New corporate design: INT Charts</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676" y="1163160"/>
            <a:ext cx="6208061" cy="4918105"/>
          </a:xfrm>
          <a:prstGeom prst="rect">
            <a:avLst/>
          </a:prstGeom>
        </p:spPr>
      </p:pic>
      <p:sp>
        <p:nvSpPr>
          <p:cNvPr id="5" name="Footer Placeholder 4"/>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15752405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8214" y="0"/>
            <a:ext cx="11231932"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IHO 100 years (1)</a:t>
            </a:r>
            <a:endParaRPr lang="en-US" b="1" dirty="0"/>
          </a:p>
        </p:txBody>
      </p:sp>
      <p:sp>
        <p:nvSpPr>
          <p:cNvPr id="7" name="Rectangle 6"/>
          <p:cNvSpPr/>
          <p:nvPr/>
        </p:nvSpPr>
        <p:spPr>
          <a:xfrm>
            <a:off x="713364" y="848950"/>
            <a:ext cx="11478636" cy="6247864"/>
          </a:xfrm>
          <a:prstGeom prst="rect">
            <a:avLst/>
          </a:prstGeom>
        </p:spPr>
        <p:txBody>
          <a:bodyPr wrap="square">
            <a:spAutoFit/>
          </a:bodyPr>
          <a:lstStyle/>
          <a:p>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IHO Prestige book project:  “100 years of international cooperation in hydrography”</a:t>
            </a:r>
          </a:p>
          <a:p>
            <a:endParaRPr lang="en-GB"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000" dirty="0"/>
              <a:t>Illustrate in an educational and entertaining manner the importance and variety of the activities, outputs and developments of the IHO and its effective role in supporting maritime activities</a:t>
            </a:r>
            <a:r>
              <a:rPr lang="en-GB" sz="2000" dirty="0" smtClean="0"/>
              <a:t>: </a:t>
            </a:r>
            <a:r>
              <a:rPr lang="en-US" sz="2000" dirty="0" smtClean="0"/>
              <a:t>History</a:t>
            </a:r>
            <a:r>
              <a:rPr lang="en-US" sz="2000" dirty="0"/>
              <a:t>, Present and Future!</a:t>
            </a:r>
          </a:p>
          <a:p>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Group of Co-Authors </a:t>
            </a:r>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 led by Editor in Chief: Gilles Bessero</a:t>
            </a:r>
          </a:p>
          <a:p>
            <a:pPr marL="342900" indent="-342900">
              <a:buFont typeface="Arial" panose="020B0604020202020204" pitchFamily="34" charset="0"/>
              <a:buChar char="•"/>
            </a:pPr>
            <a:r>
              <a:rPr lang="en-GB" sz="2000" dirty="0" smtClean="0"/>
              <a:t>Chris </a:t>
            </a:r>
            <a:r>
              <a:rPr lang="en-GB" sz="2000" dirty="0" err="1"/>
              <a:t>Andreasen</a:t>
            </a:r>
            <a:r>
              <a:rPr lang="en-GB" sz="2000" dirty="0"/>
              <a:t>	</a:t>
            </a:r>
            <a:r>
              <a:rPr lang="en-GB" sz="2000" dirty="0" smtClean="0"/>
              <a:t>	</a:t>
            </a:r>
            <a:endParaRPr lang="en-US" sz="2000" dirty="0"/>
          </a:p>
          <a:p>
            <a:pPr marL="342900" indent="-342900">
              <a:buFont typeface="Arial" panose="020B0604020202020204" pitchFamily="34" charset="0"/>
              <a:buChar char="•"/>
            </a:pPr>
            <a:r>
              <a:rPr lang="en-GB" sz="2000" dirty="0"/>
              <a:t>Mike </a:t>
            </a:r>
            <a:r>
              <a:rPr lang="en-GB" sz="2000" dirty="0" err="1"/>
              <a:t>Barritt</a:t>
            </a:r>
            <a:r>
              <a:rPr lang="en-GB" sz="2000" dirty="0"/>
              <a:t>	</a:t>
            </a:r>
            <a:endParaRPr lang="en-US" sz="2000" dirty="0"/>
          </a:p>
          <a:p>
            <a:pPr marL="342900" indent="-342900">
              <a:buFont typeface="Arial" panose="020B0604020202020204" pitchFamily="34" charset="0"/>
              <a:buChar char="•"/>
            </a:pPr>
            <a:r>
              <a:rPr lang="en-GB" sz="2000" dirty="0" smtClean="0"/>
              <a:t>Hans-Werner Schenke / Shin </a:t>
            </a:r>
            <a:r>
              <a:rPr lang="en-GB" sz="2000" dirty="0" err="1"/>
              <a:t>Tani</a:t>
            </a:r>
            <a:r>
              <a:rPr lang="en-GB" sz="2000" dirty="0"/>
              <a:t>	</a:t>
            </a:r>
            <a:endParaRPr lang="en-GB" sz="2000" dirty="0" smtClean="0"/>
          </a:p>
          <a:p>
            <a:pPr marL="342900" indent="-342900">
              <a:buFont typeface="Arial" panose="020B0604020202020204" pitchFamily="34" charset="0"/>
              <a:buChar char="•"/>
            </a:pPr>
            <a:r>
              <a:rPr lang="en-GB" sz="2000" dirty="0" smtClean="0"/>
              <a:t>Peter Ehlers</a:t>
            </a:r>
            <a:endParaRPr lang="en-US" sz="2000" dirty="0"/>
          </a:p>
          <a:p>
            <a:pPr marL="342900" indent="-342900">
              <a:buFont typeface="Arial" panose="020B0604020202020204" pitchFamily="34" charset="0"/>
              <a:buChar char="•"/>
            </a:pPr>
            <a:r>
              <a:rPr lang="en-GB" sz="2000" dirty="0"/>
              <a:t>Hugo Gorziglia	</a:t>
            </a:r>
            <a:endParaRPr lang="en-GB" sz="2000" dirty="0" smtClean="0"/>
          </a:p>
          <a:p>
            <a:pPr marL="342900" indent="-342900">
              <a:buFont typeface="Arial" panose="020B0604020202020204" pitchFamily="34" charset="0"/>
              <a:buChar char="•"/>
            </a:pPr>
            <a:r>
              <a:rPr lang="en-GB" sz="2000" dirty="0" smtClean="0"/>
              <a:t>Horst Hecht </a:t>
            </a:r>
            <a:r>
              <a:rPr lang="en-GB" sz="2000" dirty="0"/>
              <a:t>/ Giuseppe </a:t>
            </a:r>
            <a:r>
              <a:rPr lang="en-GB" sz="2000" dirty="0" err="1"/>
              <a:t>Angrisano</a:t>
            </a:r>
            <a:r>
              <a:rPr lang="en-GB" sz="2000" dirty="0"/>
              <a:t>	</a:t>
            </a:r>
            <a:endParaRPr lang="en-US" sz="2000" dirty="0"/>
          </a:p>
          <a:p>
            <a:pPr marL="342900" indent="-342900">
              <a:buFont typeface="Arial" panose="020B0604020202020204" pitchFamily="34" charset="0"/>
              <a:buChar char="•"/>
            </a:pPr>
            <a:r>
              <a:rPr lang="en-GB" sz="2000" dirty="0"/>
              <a:t>Mathias Jonas	</a:t>
            </a:r>
            <a:endParaRPr lang="en-GB" sz="2000" dirty="0" smtClean="0"/>
          </a:p>
          <a:p>
            <a:pPr marL="342900" indent="-342900">
              <a:buFont typeface="Arial" panose="020B0604020202020204" pitchFamily="34" charset="0"/>
              <a:buChar char="•"/>
            </a:pPr>
            <a:r>
              <a:rPr lang="en-GB" sz="2000" dirty="0" smtClean="0"/>
              <a:t>Alexandros Maratos</a:t>
            </a:r>
          </a:p>
          <a:p>
            <a:pPr marL="342900" indent="-342900">
              <a:buFont typeface="Arial" panose="020B0604020202020204" pitchFamily="34" charset="0"/>
              <a:buChar char="•"/>
            </a:pPr>
            <a:r>
              <a:rPr lang="en-GB" sz="2000" dirty="0"/>
              <a:t>Parry </a:t>
            </a:r>
            <a:r>
              <a:rPr lang="en-GB" sz="2000" dirty="0" err="1"/>
              <a:t>Oei</a:t>
            </a:r>
            <a:r>
              <a:rPr lang="en-GB" sz="2000" dirty="0"/>
              <a:t> </a:t>
            </a:r>
          </a:p>
          <a:p>
            <a:pPr marL="342900" indent="-342900">
              <a:buFont typeface="Arial" panose="020B0604020202020204" pitchFamily="34" charset="0"/>
              <a:buChar char="•"/>
            </a:pPr>
            <a:r>
              <a:rPr lang="en-GB" sz="2000" dirty="0"/>
              <a:t>Robert Ward	</a:t>
            </a:r>
          </a:p>
          <a:p>
            <a:pPr marL="342900" indent="-342900">
              <a:buFont typeface="Arial" panose="020B0604020202020204" pitchFamily="34" charset="0"/>
              <a:buChar char="•"/>
            </a:pPr>
            <a:r>
              <a:rPr lang="en-GB" sz="2000" dirty="0"/>
              <a:t>Shepard Smith</a:t>
            </a:r>
            <a:endParaRPr lang="en-US" sz="2000" dirty="0"/>
          </a:p>
          <a:p>
            <a:endParaRPr lang="en-US" sz="2000" dirty="0"/>
          </a:p>
          <a:p>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2645" y="2895142"/>
            <a:ext cx="4139614" cy="2824399"/>
          </a:xfrm>
          <a:prstGeom prst="rect">
            <a:avLst/>
          </a:prstGeom>
        </p:spPr>
      </p:pic>
    </p:spTree>
    <p:extLst>
      <p:ext uri="{BB962C8B-B14F-4D97-AF65-F5344CB8AC3E}">
        <p14:creationId xmlns:p14="http://schemas.microsoft.com/office/powerpoint/2010/main" val="1248813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00896" y="0"/>
            <a:ext cx="11231932"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IHO 100 years (2)</a:t>
            </a:r>
            <a:endParaRPr lang="en-US" b="1" dirty="0"/>
          </a:p>
        </p:txBody>
      </p:sp>
      <p:sp>
        <p:nvSpPr>
          <p:cNvPr id="7" name="Rectangle 6"/>
          <p:cNvSpPr/>
          <p:nvPr/>
        </p:nvSpPr>
        <p:spPr>
          <a:xfrm>
            <a:off x="800896" y="1070491"/>
            <a:ext cx="10901799" cy="5201424"/>
          </a:xfrm>
          <a:prstGeom prst="rect">
            <a:avLst/>
          </a:prstGeom>
        </p:spPr>
        <p:txBody>
          <a:bodyPr wrap="square">
            <a:spAutoFit/>
          </a:bodyPr>
          <a:lstStyle/>
          <a:p>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Monaco, April 2019:</a:t>
            </a:r>
          </a:p>
          <a:p>
            <a:pPr marL="342900" indent="-342900">
              <a:buFontTx/>
              <a:buChar char="-"/>
            </a:pPr>
            <a:r>
              <a:rPr lang="en-GB" sz="24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Historic Nautical Charting and the Mediterranean</a:t>
            </a: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 Exhibition at Monaco Yacht Club</a:t>
            </a:r>
          </a:p>
          <a:p>
            <a:endParaRPr lang="en-GB"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Monaco, 21 June 2019:</a:t>
            </a:r>
          </a:p>
          <a:p>
            <a:pPr marL="342900" indent="-342900">
              <a:buFontTx/>
              <a:buChar char="-"/>
            </a:pP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Symposium </a:t>
            </a:r>
            <a:r>
              <a:rPr lang="en-GB" sz="2400" i="1" dirty="0" smtClean="0"/>
              <a:t>“Historical </a:t>
            </a:r>
            <a:r>
              <a:rPr lang="en-GB" sz="2400" i="1" dirty="0"/>
              <a:t>Approach for Measurements and Protection of Oceans  and World Waters</a:t>
            </a:r>
            <a:r>
              <a:rPr lang="en-GB" sz="2400" dirty="0"/>
              <a:t>’’ </a:t>
            </a: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400" dirty="0"/>
              <a:t>to be held at the Oceanographic Museum of Monaco </a:t>
            </a:r>
            <a:endParaRPr lang="en-GB" sz="2400" dirty="0" smtClean="0"/>
          </a:p>
          <a:p>
            <a:endParaRPr lang="en-GB"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Monaco, April 2020:</a:t>
            </a:r>
          </a:p>
          <a:p>
            <a:pPr marL="342900" indent="-342900">
              <a:buFontTx/>
              <a:buChar char="-"/>
            </a:pP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Second IHO Assembly:</a:t>
            </a:r>
          </a:p>
          <a:p>
            <a:pPr marL="800100" lvl="1" indent="-342900">
              <a:buFontTx/>
              <a:buChar char="-"/>
            </a:pP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Special session about the history of the Organization</a:t>
            </a:r>
          </a:p>
          <a:p>
            <a:pPr marL="800100" lvl="1" indent="-342900">
              <a:buFontTx/>
              <a:buChar char="-"/>
            </a:pP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New approach for the chart exhibition – science on a sphere</a:t>
            </a:r>
            <a:endParaRPr lang="en-GB"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p>
          <a:p>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33234278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00896" y="0"/>
            <a:ext cx="11231932"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IHO 100 years (3)</a:t>
            </a:r>
            <a:endParaRPr lang="en-US" b="1" dirty="0"/>
          </a:p>
        </p:txBody>
      </p:sp>
      <p:sp>
        <p:nvSpPr>
          <p:cNvPr id="7" name="Rectangle 6"/>
          <p:cNvSpPr/>
          <p:nvPr/>
        </p:nvSpPr>
        <p:spPr>
          <a:xfrm>
            <a:off x="800896" y="1375790"/>
            <a:ext cx="10901799" cy="4154984"/>
          </a:xfrm>
          <a:prstGeom prst="rect">
            <a:avLst/>
          </a:prstGeom>
        </p:spPr>
        <p:txBody>
          <a:bodyPr wrap="square">
            <a:spAutoFit/>
          </a:bodyPr>
          <a:lstStyle/>
          <a:p>
            <a:r>
              <a:rPr lang="en-GB"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Monaco, 21 June 2021:</a:t>
            </a:r>
          </a:p>
          <a:p>
            <a:pPr marL="342900" indent="-342900">
              <a:buFontTx/>
              <a:buChar char="-"/>
            </a:pPr>
            <a:r>
              <a:rPr lang="en-GB"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Peak event back to back with IRCC annual meeting: </a:t>
            </a:r>
          </a:p>
          <a:p>
            <a:pPr marL="800100" lvl="1" indent="-342900">
              <a:buFontTx/>
              <a:buChar char="-"/>
            </a:pPr>
            <a:endParaRPr lang="en-GB"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800100" lvl="1" indent="-342900">
              <a:buFontTx/>
              <a:buChar char="-"/>
            </a:pPr>
            <a:r>
              <a:rPr lang="en-GB"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“100 years of international cooperation in hydrography”</a:t>
            </a:r>
          </a:p>
          <a:p>
            <a:pPr marL="800100" lvl="1" indent="-342900">
              <a:buFontTx/>
              <a:buChar char="-"/>
            </a:pPr>
            <a:endParaRPr lang="en-GB"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800100" lvl="1" indent="-342900">
              <a:buFontTx/>
              <a:buChar char="-"/>
            </a:pPr>
            <a:r>
              <a:rPr lang="en-US" sz="2800" dirty="0"/>
              <a:t>Consider a submission to the UN General Assembly session of </a:t>
            </a:r>
            <a:r>
              <a:rPr lang="en-US" sz="2800" dirty="0" smtClean="0"/>
              <a:t>2021: </a:t>
            </a:r>
          </a:p>
          <a:p>
            <a:pPr marL="1257300" lvl="2" indent="-342900">
              <a:buFontTx/>
              <a:buChar char="-"/>
            </a:pPr>
            <a:r>
              <a:rPr lang="en-US" sz="2800" dirty="0" smtClean="0"/>
              <a:t>Commitment of IHO to Sustainable Development Goals through improved provision of hydrographic knowledge (?)</a:t>
            </a:r>
            <a:endParaRPr lang="en-GB" sz="2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indent="-342900">
              <a:buFontTx/>
              <a:buChar char="-"/>
            </a:pPr>
            <a:endParaRPr lang="en-GB"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26831422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40508" y="325845"/>
            <a:ext cx="10515600" cy="540511"/>
          </a:xfrm>
          <a:prstGeom prst="rect">
            <a:avLst/>
          </a:prstGeom>
          <a:noFill/>
          <a:ln/>
          <a:extLs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rmAutofit/>
          </a:bodyPr>
          <a:lstStyle>
            <a:lvl1pPr>
              <a:lnSpc>
                <a:spcPct val="90000"/>
              </a:lnSpc>
              <a:spcBef>
                <a:spcPct val="0"/>
              </a:spcBef>
              <a:buNone/>
              <a:defRPr sz="3200" b="1">
                <a:solidFill>
                  <a:schemeClr val="bg2">
                    <a:lumMod val="50000"/>
                  </a:schemeClr>
                </a:solidFill>
                <a:latin typeface="+mj-lt"/>
                <a:ea typeface="+mj-ea"/>
                <a:cs typeface="+mj-cs"/>
              </a:defRPr>
            </a:lvl1pPr>
          </a:lstStyle>
          <a:p>
            <a:r>
              <a:rPr lang="en-US" dirty="0"/>
              <a:t>H</a:t>
            </a:r>
            <a:r>
              <a:rPr lang="en-US" dirty="0" smtClean="0"/>
              <a:t>ydrographic </a:t>
            </a:r>
            <a:r>
              <a:rPr lang="en-US" dirty="0"/>
              <a:t>information </a:t>
            </a:r>
            <a:r>
              <a:rPr lang="en-US" dirty="0" smtClean="0"/>
              <a:t>driving marine knowledge</a:t>
            </a:r>
            <a:endParaRPr lang="en-US" dirty="0"/>
          </a:p>
        </p:txBody>
      </p:sp>
      <p:sp>
        <p:nvSpPr>
          <p:cNvPr id="5" name="Footer Placeholder 4"/>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
        <p:nvSpPr>
          <p:cNvPr id="7" name="TextBox 6"/>
          <p:cNvSpPr txBox="1"/>
          <p:nvPr/>
        </p:nvSpPr>
        <p:spPr>
          <a:xfrm>
            <a:off x="1328057" y="1262461"/>
            <a:ext cx="8501789" cy="2123658"/>
          </a:xfrm>
          <a:prstGeom prst="rect">
            <a:avLst/>
          </a:prstGeom>
          <a:noFill/>
        </p:spPr>
        <p:txBody>
          <a:bodyPr wrap="square" rtlCol="0">
            <a:spAutoFit/>
          </a:bodyPr>
          <a:lstStyle/>
          <a:p>
            <a:r>
              <a:rPr lang="en-GB" sz="4400" dirty="0" smtClean="0">
                <a:solidFill>
                  <a:srgbClr val="0070C0"/>
                </a:solidFill>
              </a:rPr>
              <a:t>NHC is requested to take note of this report and take action as deemed appropriate.</a:t>
            </a:r>
          </a:p>
        </p:txBody>
      </p:sp>
    </p:spTree>
    <p:extLst>
      <p:ext uri="{BB962C8B-B14F-4D97-AF65-F5344CB8AC3E}">
        <p14:creationId xmlns:p14="http://schemas.microsoft.com/office/powerpoint/2010/main" val="28722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Corporate Affairs / </a:t>
            </a:r>
            <a:r>
              <a:rPr lang="en-GB" b="1" dirty="0"/>
              <a:t>2</a:t>
            </a:r>
            <a:r>
              <a:rPr lang="en-GB" b="1" baseline="30000" dirty="0"/>
              <a:t>nd</a:t>
            </a:r>
            <a:r>
              <a:rPr lang="en-GB" b="1" dirty="0"/>
              <a:t> IHO Council </a:t>
            </a:r>
            <a:endParaRPr lang="en-US" b="1" dirty="0"/>
          </a:p>
        </p:txBody>
      </p:sp>
      <p:sp>
        <p:nvSpPr>
          <p:cNvPr id="2" name="TextBox 1"/>
          <p:cNvSpPr txBox="1"/>
          <p:nvPr/>
        </p:nvSpPr>
        <p:spPr>
          <a:xfrm>
            <a:off x="488487" y="936467"/>
            <a:ext cx="11507714" cy="5816977"/>
          </a:xfrm>
          <a:prstGeom prst="rect">
            <a:avLst/>
          </a:prstGeom>
          <a:noFill/>
        </p:spPr>
        <p:txBody>
          <a:bodyPr wrap="square" rtlCol="0">
            <a:spAutoFit/>
          </a:bodyPr>
          <a:lstStyle/>
          <a:p>
            <a:pPr marL="800100" lvl="2" indent="-342900">
              <a:lnSpc>
                <a:spcPct val="150000"/>
              </a:lnSpc>
              <a:buFontTx/>
              <a:buChar char="-"/>
            </a:pPr>
            <a:r>
              <a:rPr lang="en-GB" sz="3200" dirty="0" smtClean="0"/>
              <a:t>Important discussions about S-100, shape of Capacity Building, Crowd Source Bathymetry and Strategic Plan review</a:t>
            </a:r>
          </a:p>
          <a:p>
            <a:pPr marL="800100" lvl="2" indent="-342900">
              <a:lnSpc>
                <a:spcPct val="150000"/>
              </a:lnSpc>
              <a:buFontTx/>
              <a:buChar char="-"/>
            </a:pPr>
            <a:r>
              <a:rPr lang="en-GB" sz="3200" dirty="0"/>
              <a:t>Council brings new vigour to the intersessional operations of the </a:t>
            </a:r>
            <a:r>
              <a:rPr lang="en-GB" sz="3200" dirty="0" smtClean="0"/>
              <a:t>IHO</a:t>
            </a:r>
          </a:p>
          <a:p>
            <a:pPr marL="800100" lvl="2" indent="-342900">
              <a:lnSpc>
                <a:spcPct val="150000"/>
              </a:lnSpc>
              <a:buFontTx/>
              <a:buChar char="-"/>
            </a:pPr>
            <a:r>
              <a:rPr lang="en-GB" sz="3200" dirty="0"/>
              <a:t>N</a:t>
            </a:r>
            <a:r>
              <a:rPr lang="en-GB" sz="3200" dirty="0" smtClean="0"/>
              <a:t>HC is well represented (3 of 30) –  Sweden occupy seat allocated to NHC</a:t>
            </a:r>
          </a:p>
          <a:p>
            <a:pPr marL="800100" lvl="2" indent="-342900">
              <a:lnSpc>
                <a:spcPct val="150000"/>
              </a:lnSpc>
              <a:buFontTx/>
              <a:buChar char="-"/>
            </a:pPr>
            <a:r>
              <a:rPr lang="en-GB" sz="3200" dirty="0" smtClean="0"/>
              <a:t>3</a:t>
            </a:r>
            <a:r>
              <a:rPr lang="en-GB" sz="3200" baseline="30000" dirty="0" smtClean="0"/>
              <a:t>rd</a:t>
            </a:r>
            <a:r>
              <a:rPr lang="en-GB" sz="3200" dirty="0" smtClean="0"/>
              <a:t> Council: 15-17 Oct 19.  Proposals by </a:t>
            </a:r>
            <a:r>
              <a:rPr lang="en-GB" sz="3200" smtClean="0"/>
              <a:t>15 Jul (CCL1/19)</a:t>
            </a:r>
            <a:endParaRPr lang="en-GB" sz="3200" dirty="0"/>
          </a:p>
          <a:p>
            <a:pPr>
              <a:lnSpc>
                <a:spcPct val="150000"/>
              </a:lnSpc>
            </a:pPr>
            <a:endParaRPr lang="en-GB" sz="2400" dirty="0" smtClean="0"/>
          </a:p>
        </p:txBody>
      </p:sp>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295145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a:t>2</a:t>
            </a:r>
            <a:r>
              <a:rPr lang="en-US" b="1" dirty="0" smtClean="0"/>
              <a:t>. Hydrographic Standards and Services</a:t>
            </a:r>
            <a:endParaRPr lang="en-US" b="1" dirty="0"/>
          </a:p>
        </p:txBody>
      </p:sp>
      <p:sp>
        <p:nvSpPr>
          <p:cNvPr id="2" name="TextBox 1"/>
          <p:cNvSpPr txBox="1"/>
          <p:nvPr/>
        </p:nvSpPr>
        <p:spPr>
          <a:xfrm>
            <a:off x="812966" y="1146577"/>
            <a:ext cx="10813841" cy="2862322"/>
          </a:xfrm>
          <a:prstGeom prst="rect">
            <a:avLst/>
          </a:prstGeom>
          <a:noFill/>
        </p:spPr>
        <p:txBody>
          <a:bodyPr wrap="square" rtlCol="0">
            <a:spAutoFit/>
          </a:bodyPr>
          <a:lstStyle/>
          <a:p>
            <a:pPr marL="800100" lvl="2" indent="-342900">
              <a:lnSpc>
                <a:spcPct val="150000"/>
              </a:lnSpc>
              <a:buFontTx/>
              <a:buChar char="-"/>
            </a:pPr>
            <a:r>
              <a:rPr lang="en-GB" sz="3200" dirty="0" smtClean="0"/>
              <a:t>Progress </a:t>
            </a:r>
            <a:r>
              <a:rPr lang="en-GB" sz="3200" dirty="0"/>
              <a:t>within the S-100 framework</a:t>
            </a:r>
          </a:p>
          <a:p>
            <a:pPr marL="800100" lvl="2" indent="-342900">
              <a:lnSpc>
                <a:spcPct val="150000"/>
              </a:lnSpc>
              <a:buFontTx/>
              <a:buChar char="-"/>
            </a:pPr>
            <a:r>
              <a:rPr lang="en-GB" sz="3200" dirty="0" smtClean="0"/>
              <a:t>Data </a:t>
            </a:r>
            <a:r>
              <a:rPr lang="en-GB" sz="3200" dirty="0"/>
              <a:t>Quality Maintenance Working Group </a:t>
            </a:r>
            <a:r>
              <a:rPr lang="en-GB" sz="3200" dirty="0" smtClean="0"/>
              <a:t>(DQMWG) update</a:t>
            </a:r>
          </a:p>
          <a:p>
            <a:pPr marL="800100" lvl="2" indent="-342900">
              <a:lnSpc>
                <a:spcPct val="150000"/>
              </a:lnSpc>
              <a:buFontTx/>
              <a:buChar char="-"/>
            </a:pPr>
            <a:endParaRPr lang="en-GB" sz="2400" dirty="0"/>
          </a:p>
        </p:txBody>
      </p:sp>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1480234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HSSC / S-100 Progress</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179" y="763010"/>
            <a:ext cx="7421377" cy="5246684"/>
          </a:xfrm>
          <a:prstGeom prst="rect">
            <a:avLst/>
          </a:prstGeom>
        </p:spPr>
      </p:pic>
      <p:sp>
        <p:nvSpPr>
          <p:cNvPr id="2" name="Footer Placeholder 1"/>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21273730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HSSC / S-100 Progress </a:t>
            </a:r>
          </a:p>
        </p:txBody>
      </p:sp>
      <p:sp>
        <p:nvSpPr>
          <p:cNvPr id="4" name="Footer Placeholder 3"/>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5" name="TextBox 4"/>
          <p:cNvSpPr txBox="1"/>
          <p:nvPr/>
        </p:nvSpPr>
        <p:spPr>
          <a:xfrm>
            <a:off x="558007" y="884220"/>
            <a:ext cx="11231657" cy="5232202"/>
          </a:xfrm>
          <a:prstGeom prst="rect">
            <a:avLst/>
          </a:prstGeom>
          <a:noFill/>
        </p:spPr>
        <p:txBody>
          <a:bodyPr wrap="square" rtlCol="0">
            <a:spAutoFit/>
          </a:bodyPr>
          <a:lstStyle>
            <a:defPPr>
              <a:defRPr lang="en-US"/>
            </a:defPPr>
            <a:lvl3pPr marL="800100" lvl="2" indent="-342900">
              <a:lnSpc>
                <a:spcPct val="150000"/>
              </a:lnSpc>
              <a:buFontTx/>
              <a:buChar char="-"/>
              <a:defRPr sz="1200"/>
            </a:lvl3pPr>
          </a:lstStyle>
          <a:p>
            <a:r>
              <a:rPr lang="en-GB" sz="2000" dirty="0" smtClean="0"/>
              <a:t/>
            </a:r>
            <a:br>
              <a:rPr lang="en-GB" sz="2000" dirty="0" smtClean="0"/>
            </a:br>
            <a:r>
              <a:rPr lang="en-GB" sz="2000" b="1" dirty="0" smtClean="0"/>
              <a:t>S-100 </a:t>
            </a:r>
            <a:r>
              <a:rPr lang="en-GB" sz="2000" b="1" dirty="0"/>
              <a:t>and dependant Product Specification </a:t>
            </a:r>
            <a:r>
              <a:rPr lang="en-GB" sz="2000" b="1" dirty="0" smtClean="0"/>
              <a:t>- Key Milestones</a:t>
            </a:r>
            <a:endParaRPr lang="fr-FR" sz="2000" b="1" dirty="0"/>
          </a:p>
          <a:p>
            <a:pPr marL="285750" indent="-285750">
              <a:buFont typeface="Arial" panose="020B0604020202020204" pitchFamily="34" charset="0"/>
              <a:buChar char="•"/>
            </a:pPr>
            <a:r>
              <a:rPr lang="en-GB" sz="2000" dirty="0" smtClean="0"/>
              <a:t>S-100 Edition 4 released - December 2018;</a:t>
            </a:r>
          </a:p>
          <a:p>
            <a:pPr marL="285750" indent="-285750">
              <a:buFont typeface="Arial" panose="020B0604020202020204" pitchFamily="34" charset="0"/>
              <a:buChar char="•"/>
            </a:pPr>
            <a:r>
              <a:rPr lang="en-GB" sz="2000" dirty="0" smtClean="0"/>
              <a:t>S-101 ENC Product Specification </a:t>
            </a:r>
            <a:r>
              <a:rPr lang="en-GB" sz="2000" dirty="0"/>
              <a:t>Edition </a:t>
            </a:r>
            <a:r>
              <a:rPr lang="en-GB" sz="2000" dirty="0" smtClean="0"/>
              <a:t>1.0.0 released for testing – December 2018;</a:t>
            </a:r>
          </a:p>
          <a:p>
            <a:pPr marL="285750" indent="-285750">
              <a:buFont typeface="Arial" panose="020B0604020202020204" pitchFamily="34" charset="0"/>
              <a:buChar char="•"/>
            </a:pPr>
            <a:r>
              <a:rPr lang="en-GB" sz="2000" dirty="0" smtClean="0"/>
              <a:t>S-102 </a:t>
            </a:r>
            <a:r>
              <a:rPr lang="en-GB" sz="2000" dirty="0"/>
              <a:t>High Resolution Bathymetry Edition </a:t>
            </a:r>
            <a:r>
              <a:rPr lang="en-GB" sz="2000" dirty="0" smtClean="0"/>
              <a:t>2.0.0 – anticipated release 2019 </a:t>
            </a:r>
            <a:endParaRPr lang="fr-FR" sz="2000" dirty="0"/>
          </a:p>
          <a:p>
            <a:pPr marL="285750" indent="-285750">
              <a:buFont typeface="Arial" panose="020B0604020202020204" pitchFamily="34" charset="0"/>
              <a:buChar char="•"/>
            </a:pPr>
            <a:r>
              <a:rPr lang="en-GB" sz="2000" dirty="0"/>
              <a:t>S-111 </a:t>
            </a:r>
            <a:r>
              <a:rPr lang="en-GB" sz="2000" dirty="0" smtClean="0"/>
              <a:t>Surface </a:t>
            </a:r>
            <a:r>
              <a:rPr lang="en-GB" sz="2000" dirty="0"/>
              <a:t>Currents Product Specification, Edition </a:t>
            </a:r>
            <a:r>
              <a:rPr lang="en-GB" sz="2000" dirty="0" smtClean="0"/>
              <a:t>1.0.0 released for testing - December 2018;</a:t>
            </a:r>
            <a:endParaRPr lang="en-GB" sz="2000" dirty="0"/>
          </a:p>
          <a:p>
            <a:pPr marL="285750" indent="-285750">
              <a:buFont typeface="Arial" panose="020B0604020202020204" pitchFamily="34" charset="0"/>
              <a:buChar char="•"/>
            </a:pPr>
            <a:r>
              <a:rPr lang="en-GB" sz="2000" dirty="0"/>
              <a:t>S-122 </a:t>
            </a:r>
            <a:r>
              <a:rPr lang="en-GB" sz="2000" dirty="0" smtClean="0"/>
              <a:t>Marine </a:t>
            </a:r>
            <a:r>
              <a:rPr lang="en-GB" sz="2000" dirty="0"/>
              <a:t>Protected Areas, Edition 1.0.0 </a:t>
            </a:r>
            <a:r>
              <a:rPr lang="en-GB" sz="2000" dirty="0" smtClean="0"/>
              <a:t>released - January 2019;</a:t>
            </a:r>
            <a:endParaRPr lang="en-GB" sz="2000" dirty="0"/>
          </a:p>
          <a:p>
            <a:pPr marL="285750" indent="-285750">
              <a:buFont typeface="Arial" panose="020B0604020202020204" pitchFamily="34" charset="0"/>
              <a:buChar char="•"/>
            </a:pPr>
            <a:r>
              <a:rPr lang="en-GB" sz="2000" dirty="0"/>
              <a:t>S-123 </a:t>
            </a:r>
            <a:r>
              <a:rPr lang="en-GB" sz="2000" dirty="0" smtClean="0"/>
              <a:t>Marine </a:t>
            </a:r>
            <a:r>
              <a:rPr lang="en-GB" sz="2000" dirty="0"/>
              <a:t>Radio Services, Edition 1.0.0 </a:t>
            </a:r>
            <a:r>
              <a:rPr lang="en-GB" sz="2000" dirty="0" smtClean="0"/>
              <a:t>released - January 2019;</a:t>
            </a:r>
          </a:p>
          <a:p>
            <a:pPr marL="285750" indent="-285750">
              <a:buFont typeface="Arial" panose="020B0604020202020204" pitchFamily="34" charset="0"/>
              <a:buChar char="•"/>
            </a:pPr>
            <a:r>
              <a:rPr lang="en-GB" sz="2000" dirty="0"/>
              <a:t>S-129 </a:t>
            </a:r>
            <a:r>
              <a:rPr lang="en-GB" sz="2000" dirty="0" err="1"/>
              <a:t>Underkeel</a:t>
            </a:r>
            <a:r>
              <a:rPr lang="en-GB" sz="2000" dirty="0"/>
              <a:t> Clearance Management System Edition </a:t>
            </a:r>
            <a:r>
              <a:rPr lang="en-GB" sz="2000" dirty="0" smtClean="0"/>
              <a:t>1.0.0 – anticipated release 2019</a:t>
            </a:r>
          </a:p>
          <a:p>
            <a:pPr marL="285750" indent="-285750">
              <a:buFont typeface="Arial" panose="020B0604020202020204" pitchFamily="34" charset="0"/>
              <a:buChar char="•"/>
            </a:pPr>
            <a:r>
              <a:rPr lang="en-GB" sz="2000" dirty="0" smtClean="0"/>
              <a:t>S-211 (IALA) </a:t>
            </a:r>
            <a:r>
              <a:rPr lang="en-GB" sz="2000" dirty="0"/>
              <a:t>Port Call Message Product </a:t>
            </a:r>
            <a:r>
              <a:rPr lang="en-GB" sz="2000" dirty="0" smtClean="0"/>
              <a:t>Specification Edition 1.0.0 – anticipated release 2019</a:t>
            </a:r>
          </a:p>
          <a:p>
            <a:pPr marL="285750" indent="-285750">
              <a:buFont typeface="Arial" panose="020B0604020202020204" pitchFamily="34" charset="0"/>
              <a:buChar char="•"/>
            </a:pPr>
            <a:r>
              <a:rPr lang="en-GB" sz="2000" dirty="0" smtClean="0"/>
              <a:t>S-411 (WMO) Ice Information Product Specification Edition 1.0.0. – published 2017</a:t>
            </a:r>
            <a:endParaRPr lang="en-GB" sz="2000" dirty="0"/>
          </a:p>
          <a:p>
            <a:pPr marL="285750" indent="-285750">
              <a:buFont typeface="Arial" panose="020B0604020202020204" pitchFamily="34" charset="0"/>
              <a:buChar char="•"/>
            </a:pPr>
            <a:r>
              <a:rPr lang="en-GB" sz="2000" dirty="0"/>
              <a:t>S-412 </a:t>
            </a:r>
            <a:r>
              <a:rPr lang="en-GB" sz="2000" dirty="0" smtClean="0"/>
              <a:t>(WMO) Weather </a:t>
            </a:r>
            <a:r>
              <a:rPr lang="en-GB" sz="2000" dirty="0"/>
              <a:t>Overlay Product Specification Edition </a:t>
            </a:r>
            <a:r>
              <a:rPr lang="en-GB" sz="2000" dirty="0" smtClean="0"/>
              <a:t>1.0.0 – published 2017</a:t>
            </a:r>
          </a:p>
          <a:p>
            <a:pPr marL="285750" indent="-285750">
              <a:buFont typeface="Arial" panose="020B0604020202020204" pitchFamily="34" charset="0"/>
              <a:buChar char="•"/>
            </a:pPr>
            <a:r>
              <a:rPr lang="en-GB" sz="2000" dirty="0" smtClean="0"/>
              <a:t>S-421 (IEC) </a:t>
            </a:r>
            <a:r>
              <a:rPr lang="en-GB" sz="2000" dirty="0"/>
              <a:t>Rout Exchange Product </a:t>
            </a:r>
            <a:r>
              <a:rPr lang="en-GB" sz="2000" dirty="0" smtClean="0"/>
              <a:t>Specification Edition 1.0.0 – anticipated 2020</a:t>
            </a:r>
            <a:endParaRPr lang="en-GB" sz="2000" dirty="0"/>
          </a:p>
          <a:p>
            <a:pPr marL="285750" indent="-285750">
              <a:buFont typeface="Arial" panose="020B0604020202020204" pitchFamily="34" charset="0"/>
              <a:buChar char="•"/>
            </a:pPr>
            <a:endParaRPr lang="en-GB" sz="2000" dirty="0"/>
          </a:p>
          <a:p>
            <a:r>
              <a:rPr lang="fr-FR" b="1" dirty="0" err="1" smtClean="0"/>
              <a:t>Testbed</a:t>
            </a:r>
            <a:r>
              <a:rPr lang="fr-FR" b="1" dirty="0" smtClean="0"/>
              <a:t> Projets - 2019</a:t>
            </a:r>
            <a:r>
              <a:rPr lang="fr-FR" dirty="0" smtClean="0"/>
              <a:t> </a:t>
            </a:r>
            <a:endParaRPr lang="en-GB" dirty="0"/>
          </a:p>
          <a:p>
            <a:pPr marL="285750" indent="-285750">
              <a:buFont typeface="Arial" panose="020B0604020202020204" pitchFamily="34" charset="0"/>
              <a:buChar char="•"/>
            </a:pPr>
            <a:r>
              <a:rPr lang="en-GB" dirty="0" smtClean="0"/>
              <a:t>KHOA</a:t>
            </a:r>
          </a:p>
          <a:p>
            <a:pPr marL="285750" indent="-285750">
              <a:buFont typeface="Arial" panose="020B0604020202020204" pitchFamily="34" charset="0"/>
              <a:buChar char="•"/>
            </a:pPr>
            <a:r>
              <a:rPr lang="en-GB" dirty="0" smtClean="0"/>
              <a:t>SPAWAR</a:t>
            </a:r>
            <a:endParaRPr lang="fr-FR" dirty="0"/>
          </a:p>
        </p:txBody>
      </p:sp>
    </p:spTree>
    <p:extLst>
      <p:ext uri="{BB962C8B-B14F-4D97-AF65-F5344CB8AC3E}">
        <p14:creationId xmlns:p14="http://schemas.microsoft.com/office/powerpoint/2010/main" val="3851419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lvl="2">
              <a:lnSpc>
                <a:spcPct val="70000"/>
              </a:lnSpc>
              <a:spcBef>
                <a:spcPct val="0"/>
              </a:spcBef>
            </a:pPr>
            <a:r>
              <a:rPr lang="en-US" sz="3600" b="1" dirty="0">
                <a:solidFill>
                  <a:schemeClr val="bg2">
                    <a:lumMod val="50000"/>
                  </a:schemeClr>
                </a:solidFill>
                <a:latin typeface="+mj-lt"/>
                <a:ea typeface="+mj-ea"/>
                <a:cs typeface="+mj-cs"/>
              </a:rPr>
              <a:t>HSSC / </a:t>
            </a:r>
            <a:r>
              <a:rPr lang="en-GB" sz="3600" b="1" dirty="0" smtClean="0">
                <a:solidFill>
                  <a:schemeClr val="bg2">
                    <a:lumMod val="50000"/>
                  </a:schemeClr>
                </a:solidFill>
                <a:latin typeface="+mj-lt"/>
                <a:ea typeface="+mj-ea"/>
                <a:cs typeface="+mj-cs"/>
              </a:rPr>
              <a:t>DQMWG update – MASS needs quality of data </a:t>
            </a:r>
            <a:endParaRPr lang="en-GB" sz="3600" b="1" dirty="0">
              <a:solidFill>
                <a:schemeClr val="bg2">
                  <a:lumMod val="50000"/>
                </a:schemeClr>
              </a:solidFill>
              <a:latin typeface="+mj-lt"/>
              <a:ea typeface="+mj-ea"/>
              <a:cs typeface="+mj-cs"/>
            </a:endParaRPr>
          </a:p>
        </p:txBody>
      </p:sp>
      <p:sp>
        <p:nvSpPr>
          <p:cNvPr id="2" name="TextBox 1"/>
          <p:cNvSpPr txBox="1"/>
          <p:nvPr/>
        </p:nvSpPr>
        <p:spPr>
          <a:xfrm>
            <a:off x="822880" y="1071618"/>
            <a:ext cx="11076431" cy="3416320"/>
          </a:xfrm>
          <a:prstGeom prst="rect">
            <a:avLst/>
          </a:prstGeom>
          <a:noFill/>
        </p:spPr>
        <p:txBody>
          <a:bodyPr wrap="square" rtlCol="0">
            <a:spAutoFit/>
          </a:bodyPr>
          <a:lstStyle/>
          <a:p>
            <a:r>
              <a:rPr lang="en-GB" sz="2400" dirty="0"/>
              <a:t>H</a:t>
            </a:r>
            <a:r>
              <a:rPr lang="en-GB" sz="2400" dirty="0" smtClean="0"/>
              <a:t>armonization </a:t>
            </a:r>
            <a:r>
              <a:rPr lang="en-GB" sz="2400" dirty="0"/>
              <a:t>of data quality indicators, describing </a:t>
            </a:r>
            <a:r>
              <a:rPr lang="en-GB" sz="2400" dirty="0" smtClean="0"/>
              <a:t>to allocate </a:t>
            </a:r>
            <a:r>
              <a:rPr lang="en-GB" sz="2400" dirty="0"/>
              <a:t>S-44 values for different types of survey techniques </a:t>
            </a:r>
            <a:r>
              <a:rPr lang="en-GB" sz="2400" dirty="0" smtClean="0"/>
              <a:t>and </a:t>
            </a:r>
            <a:r>
              <a:rPr lang="en-GB" sz="2400" dirty="0"/>
              <a:t>move to CATZOC </a:t>
            </a:r>
            <a:r>
              <a:rPr lang="en-GB" sz="2400" dirty="0" smtClean="0"/>
              <a:t>values. </a:t>
            </a:r>
          </a:p>
          <a:p>
            <a:pPr marL="285750" lvl="0" indent="-285750" fontAlgn="base">
              <a:buFont typeface="Arial" panose="020B0604020202020204" pitchFamily="34" charset="0"/>
              <a:buChar char="•"/>
            </a:pPr>
            <a:r>
              <a:rPr lang="en-US" sz="2400" dirty="0" smtClean="0"/>
              <a:t>Crowd Source Bathymetry Data is assigned CATZOC = D.</a:t>
            </a:r>
            <a:endParaRPr lang="fr-FR" sz="2400" dirty="0" smtClean="0"/>
          </a:p>
          <a:p>
            <a:pPr marL="285750" lvl="0" indent="-285750" fontAlgn="base">
              <a:buFont typeface="Arial" panose="020B0604020202020204" pitchFamily="34" charset="0"/>
              <a:buChar char="•"/>
            </a:pPr>
            <a:r>
              <a:rPr lang="en-US" sz="2400" dirty="0" smtClean="0"/>
              <a:t>Satellite </a:t>
            </a:r>
            <a:r>
              <a:rPr lang="en-US" sz="2400" dirty="0"/>
              <a:t>Derived Bathymetry is assigned CATZOC = C.</a:t>
            </a:r>
            <a:endParaRPr lang="fr-FR" sz="2400" dirty="0"/>
          </a:p>
          <a:p>
            <a:pPr marL="285750" lvl="0" indent="-285750" fontAlgn="base">
              <a:buFont typeface="Arial" panose="020B0604020202020204" pitchFamily="34" charset="0"/>
              <a:buChar char="•"/>
            </a:pPr>
            <a:r>
              <a:rPr lang="en-US" sz="2400" dirty="0"/>
              <a:t>LIDAR data is assigned CATZOC = B, one member sometimes assigns CATZOC = A2.</a:t>
            </a:r>
            <a:endParaRPr lang="fr-FR" sz="2400" dirty="0"/>
          </a:p>
          <a:p>
            <a:pPr marL="285750" indent="-285750" fontAlgn="base">
              <a:buFont typeface="Arial" panose="020B0604020202020204" pitchFamily="34" charset="0"/>
              <a:buChar char="•"/>
            </a:pPr>
            <a:r>
              <a:rPr lang="en-US" sz="2400" dirty="0"/>
              <a:t>Surveys from ports are usually assigned CATZOC = B, some port authorities assign CATZOC = A1, to be evaluated by the HO on a port-by-port basis. </a:t>
            </a:r>
            <a:endParaRPr lang="fr-FR" sz="2400" dirty="0"/>
          </a:p>
          <a:p>
            <a:pPr marL="285750" lvl="0" indent="-285750" fontAlgn="base">
              <a:buFont typeface="Arial" panose="020B0604020202020204" pitchFamily="34" charset="0"/>
              <a:buChar char="•"/>
            </a:pPr>
            <a:r>
              <a:rPr lang="en-US" sz="2400" dirty="0"/>
              <a:t>Some members do not downgrade CATZOC over time due to temporal variation but provide M_SREL data</a:t>
            </a:r>
            <a:r>
              <a:rPr lang="en-US" sz="2400" dirty="0" smtClean="0"/>
              <a:t>.</a:t>
            </a:r>
            <a:r>
              <a:rPr lang="en-GB" sz="2400" dirty="0" smtClean="0"/>
              <a:t> </a:t>
            </a:r>
            <a:endParaRPr lang="fr-FR" sz="2400" dirty="0"/>
          </a:p>
        </p:txBody>
      </p:sp>
      <p:sp>
        <p:nvSpPr>
          <p:cNvPr id="3" name="Rectangle 2"/>
          <p:cNvSpPr/>
          <p:nvPr/>
        </p:nvSpPr>
        <p:spPr>
          <a:xfrm>
            <a:off x="393743" y="4683650"/>
            <a:ext cx="11201400" cy="1200329"/>
          </a:xfrm>
          <a:prstGeom prst="rect">
            <a:avLst/>
          </a:prstGeom>
        </p:spPr>
        <p:txBody>
          <a:bodyPr wrap="square">
            <a:spAutoFit/>
          </a:bodyPr>
          <a:lstStyle/>
          <a:p>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Outcome: Guidance </a:t>
            </a:r>
            <a:r>
              <a:rPr lang="en-GB" sz="2400" dirty="0">
                <a:solidFill>
                  <a:srgbClr val="000000"/>
                </a:solidFill>
                <a:latin typeface="Arial" panose="020B0604020202020204" pitchFamily="34" charset="0"/>
                <a:ea typeface="Calibri" panose="020F0502020204030204" pitchFamily="34" charset="0"/>
                <a:cs typeface="Arial" panose="020B0604020202020204" pitchFamily="34" charset="0"/>
              </a:rPr>
              <a:t>on quality aspects </a:t>
            </a: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to </a:t>
            </a:r>
            <a:r>
              <a:rPr lang="en-GB" sz="2400" dirty="0">
                <a:solidFill>
                  <a:srgbClr val="000000"/>
                </a:solidFill>
                <a:latin typeface="Arial" panose="020B0604020202020204" pitchFamily="34" charset="0"/>
                <a:ea typeface="Calibri" panose="020F0502020204030204" pitchFamily="34" charset="0"/>
                <a:cs typeface="Arial" panose="020B0604020202020204" pitchFamily="34" charset="0"/>
              </a:rPr>
              <a:t>allocate meaningful quality values of bathymetric data in future S-101 ENC</a:t>
            </a: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Description of a convertor </a:t>
            </a:r>
            <a:r>
              <a:rPr lang="en-GB" sz="2400" dirty="0">
                <a:latin typeface="Arial" panose="020B0604020202020204" pitchFamily="34" charset="0"/>
                <a:cs typeface="Arial" panose="020B0604020202020204" pitchFamily="34" charset="0"/>
              </a:rPr>
              <a:t>of S-57 (CATZOC) to S-101 (</a:t>
            </a:r>
            <a:r>
              <a:rPr lang="en-GB" sz="2400" dirty="0" err="1">
                <a:latin typeface="Arial" panose="020B0604020202020204" pitchFamily="34" charset="0"/>
                <a:cs typeface="Arial" panose="020B0604020202020204" pitchFamily="34" charset="0"/>
              </a:rPr>
              <a:t>QoBD</a:t>
            </a:r>
            <a:r>
              <a:rPr lang="en-GB" sz="2400" dirty="0" smtClean="0">
                <a:latin typeface="Arial" panose="020B0604020202020204" pitchFamily="34" charset="0"/>
                <a:cs typeface="Arial" panose="020B0604020202020204" pitchFamily="34" charset="0"/>
              </a:rPr>
              <a:t>).</a:t>
            </a:r>
            <a:endParaRPr lang="fr-FR" sz="2400" dirty="0">
              <a:latin typeface="Arial" panose="020B0604020202020204" pitchFamily="34" charset="0"/>
              <a:cs typeface="Arial" panose="020B0604020202020204" pitchFamily="34" charset="0"/>
            </a:endParaRPr>
          </a:p>
        </p:txBody>
      </p:sp>
      <p:sp>
        <p:nvSpPr>
          <p:cNvPr id="7" name="Footer Placeholder 6"/>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2827300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3. Inter Regional Cooperation and Support</a:t>
            </a:r>
            <a:endParaRPr lang="en-US" b="1" dirty="0"/>
          </a:p>
        </p:txBody>
      </p:sp>
      <p:sp>
        <p:nvSpPr>
          <p:cNvPr id="2" name="TextBox 1"/>
          <p:cNvSpPr txBox="1"/>
          <p:nvPr/>
        </p:nvSpPr>
        <p:spPr>
          <a:xfrm>
            <a:off x="990600" y="1291421"/>
            <a:ext cx="9771836" cy="4062651"/>
          </a:xfrm>
          <a:prstGeom prst="rect">
            <a:avLst/>
          </a:prstGeom>
          <a:noFill/>
        </p:spPr>
        <p:txBody>
          <a:bodyPr wrap="square" rtlCol="0">
            <a:spAutoFit/>
          </a:bodyPr>
          <a:lstStyle/>
          <a:p>
            <a:pPr marL="800100" lvl="2" indent="-342900">
              <a:lnSpc>
                <a:spcPct val="150000"/>
              </a:lnSpc>
              <a:buFontTx/>
              <a:buChar char="-"/>
            </a:pPr>
            <a:endParaRPr lang="en-GB" sz="2800" dirty="0" smtClean="0"/>
          </a:p>
          <a:p>
            <a:pPr marL="800100" lvl="2" indent="-342900">
              <a:lnSpc>
                <a:spcPct val="150000"/>
              </a:lnSpc>
              <a:buFontTx/>
              <a:buChar char="-"/>
            </a:pPr>
            <a:r>
              <a:rPr lang="en-GB" sz="3200" dirty="0" smtClean="0"/>
              <a:t>ENC coverage and  overlap update</a:t>
            </a:r>
          </a:p>
          <a:p>
            <a:pPr marL="800100" lvl="2" indent="-342900">
              <a:lnSpc>
                <a:spcPct val="150000"/>
              </a:lnSpc>
              <a:buFontTx/>
              <a:buChar char="-"/>
            </a:pPr>
            <a:r>
              <a:rPr lang="en-GB" sz="3200" dirty="0" smtClean="0"/>
              <a:t>Crowd Sourced Bathymetry update</a:t>
            </a:r>
          </a:p>
          <a:p>
            <a:pPr marL="800100" lvl="2" indent="-342900">
              <a:lnSpc>
                <a:spcPct val="150000"/>
              </a:lnSpc>
              <a:buFontTx/>
              <a:buChar char="-"/>
            </a:pPr>
            <a:r>
              <a:rPr lang="en-GB" sz="3200" dirty="0" smtClean="0"/>
              <a:t>Iridium as new Marine </a:t>
            </a:r>
            <a:r>
              <a:rPr lang="en-GB" sz="3200" dirty="0"/>
              <a:t>Safety </a:t>
            </a:r>
            <a:r>
              <a:rPr lang="en-GB" sz="3200" dirty="0" smtClean="0"/>
              <a:t>Information provider</a:t>
            </a:r>
          </a:p>
          <a:p>
            <a:pPr marL="342900" indent="-342900">
              <a:lnSpc>
                <a:spcPct val="150000"/>
              </a:lnSpc>
              <a:buFontTx/>
              <a:buChar char="-"/>
            </a:pPr>
            <a:endParaRPr lang="en-GB" sz="2400" dirty="0" smtClean="0"/>
          </a:p>
          <a:p>
            <a:pPr marL="342900" indent="-342900">
              <a:lnSpc>
                <a:spcPct val="150000"/>
              </a:lnSpc>
              <a:buFontTx/>
              <a:buChar char="-"/>
            </a:pPr>
            <a:endParaRPr lang="en-GB" sz="2400" dirty="0" smtClean="0"/>
          </a:p>
        </p:txBody>
      </p:sp>
      <p:sp>
        <p:nvSpPr>
          <p:cNvPr id="3" name="Footer Placeholder 2"/>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1700971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IRCC / ENC coverage and overlap update </a:t>
            </a:r>
            <a:endParaRPr lang="en-US" b="1" dirty="0"/>
          </a:p>
        </p:txBody>
      </p:sp>
      <p:sp>
        <p:nvSpPr>
          <p:cNvPr id="2" name="TextBox 1"/>
          <p:cNvSpPr txBox="1"/>
          <p:nvPr/>
        </p:nvSpPr>
        <p:spPr>
          <a:xfrm>
            <a:off x="1235396" y="4605638"/>
            <a:ext cx="3704040" cy="1200329"/>
          </a:xfrm>
          <a:prstGeom prst="rect">
            <a:avLst/>
          </a:prstGeom>
          <a:noFill/>
        </p:spPr>
        <p:txBody>
          <a:bodyPr wrap="square" rtlCol="0">
            <a:spAutoFit/>
          </a:bodyPr>
          <a:lstStyle/>
          <a:p>
            <a:r>
              <a:rPr lang="en-US" sz="2400" dirty="0" smtClean="0"/>
              <a:t>IC-ENC’s </a:t>
            </a:r>
            <a:r>
              <a:rPr lang="en-US" sz="2400" dirty="0"/>
              <a:t>Overlapping Data Reporting and Analysis </a:t>
            </a:r>
            <a:r>
              <a:rPr lang="en-US" sz="2400" i="1" dirty="0" smtClean="0"/>
              <a:t>(WENDWG9 WP)</a:t>
            </a:r>
          </a:p>
        </p:txBody>
      </p:sp>
      <p:pic>
        <p:nvPicPr>
          <p:cNvPr id="8" name="Picture 7"/>
          <p:cNvPicPr>
            <a:picLocks noChangeAspect="1"/>
          </p:cNvPicPr>
          <p:nvPr/>
        </p:nvPicPr>
        <p:blipFill>
          <a:blip r:embed="rId2"/>
          <a:stretch>
            <a:fillRect/>
          </a:stretch>
        </p:blipFill>
        <p:spPr>
          <a:xfrm>
            <a:off x="1072004" y="1406622"/>
            <a:ext cx="9679956" cy="3105382"/>
          </a:xfrm>
          <a:prstGeom prst="rect">
            <a:avLst/>
          </a:prstGeom>
        </p:spPr>
      </p:pic>
      <p:sp>
        <p:nvSpPr>
          <p:cNvPr id="7" name="Footer Placeholder 6"/>
          <p:cNvSpPr>
            <a:spLocks noGrp="1"/>
          </p:cNvSpPr>
          <p:nvPr>
            <p:ph type="ftr" sz="quarter" idx="11"/>
          </p:nvPr>
        </p:nvSpPr>
        <p:spPr/>
        <p:txBody>
          <a:bodyPr/>
          <a:lstStyle/>
          <a:p>
            <a:r>
              <a:rPr lang="en-US" dirty="0" smtClean="0"/>
              <a:t>63rd Meeting of the Nordic Hydrographic Commission Steering Committee  (NHC SC) </a:t>
            </a:r>
            <a:endParaRPr lang="en-US" dirty="0"/>
          </a:p>
        </p:txBody>
      </p:sp>
    </p:spTree>
    <p:extLst>
      <p:ext uri="{BB962C8B-B14F-4D97-AF65-F5344CB8AC3E}">
        <p14:creationId xmlns:p14="http://schemas.microsoft.com/office/powerpoint/2010/main" val="21109356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O presentations template" id="{C657DD33-74A5-46FF-87DC-702489CC64DD}" vid="{C4CF7E2C-A930-4DFE-9432-DAC967E2A5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18880</TotalTime>
  <Words>1813</Words>
  <Application>Microsoft Office PowerPoint</Application>
  <PresentationFormat>Laajakuva</PresentationFormat>
  <Paragraphs>187</Paragraphs>
  <Slides>26</Slides>
  <Notes>10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26</vt:i4>
      </vt:variant>
    </vt:vector>
  </HeadingPairs>
  <TitlesOfParts>
    <vt:vector size="30" baseType="lpstr">
      <vt:lpstr>Arial</vt:lpstr>
      <vt:lpstr>Calibri</vt:lpstr>
      <vt:lpstr>Calibri Light</vt:lpstr>
      <vt:lpstr>Office Theme</vt:lpstr>
      <vt:lpstr>  63rd Meeting of the  Nordic Hydrographic Commission (NHC)  Helsinki, April 2019  IHO Secretariat Report   Abri Kampfer IHO Director     </vt:lpstr>
      <vt:lpstr>PowerPoint-esitys</vt:lpstr>
      <vt:lpstr>PowerPoint-esitys</vt:lpstr>
      <vt:lpstr>PowerPoint-esitys</vt:lpstr>
      <vt:lpstr>PowerPoint-esitys</vt:lpstr>
      <vt:lpstr>HSSC / S-100 Progress </vt:lpstr>
      <vt:lpstr>PowerPoint-esitys</vt:lpstr>
      <vt:lpstr>PowerPoint-esitys</vt:lpstr>
      <vt:lpstr>PowerPoint-esitys</vt:lpstr>
      <vt:lpstr>PowerPoint-esitys</vt:lpstr>
      <vt:lpstr>PowerPoint-esitys</vt:lpstr>
      <vt:lpstr>PowerPoint-esitys</vt:lpstr>
      <vt:lpstr>PowerPoint-esitys</vt:lpstr>
      <vt:lpstr>PowerPoint-esitys</vt:lpstr>
      <vt:lpstr>(for CL response, C-55 and P-5)</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IHO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DTech</dc:creator>
  <cp:lastModifiedBy>Mäkinen Jarmo</cp:lastModifiedBy>
  <cp:revision>267</cp:revision>
  <dcterms:created xsi:type="dcterms:W3CDTF">2017-10-09T13:46:17Z</dcterms:created>
  <dcterms:modified xsi:type="dcterms:W3CDTF">2019-04-10T07:36:17Z</dcterms:modified>
</cp:coreProperties>
</file>